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66" r:id="rId12"/>
    <p:sldId id="277" r:id="rId13"/>
    <p:sldId id="278" r:id="rId14"/>
    <p:sldId id="279" r:id="rId15"/>
    <p:sldId id="296" r:id="rId16"/>
    <p:sldId id="293" r:id="rId17"/>
    <p:sldId id="294" r:id="rId18"/>
    <p:sldId id="304" r:id="rId19"/>
    <p:sldId id="297" r:id="rId20"/>
    <p:sldId id="298" r:id="rId21"/>
    <p:sldId id="295" r:id="rId22"/>
    <p:sldId id="299" r:id="rId23"/>
    <p:sldId id="275" r:id="rId24"/>
    <p:sldId id="276" r:id="rId25"/>
    <p:sldId id="300" r:id="rId26"/>
    <p:sldId id="270" r:id="rId27"/>
    <p:sldId id="271" r:id="rId28"/>
    <p:sldId id="272" r:id="rId29"/>
    <p:sldId id="274" r:id="rId30"/>
    <p:sldId id="269" r:id="rId31"/>
    <p:sldId id="301" r:id="rId32"/>
    <p:sldId id="302" r:id="rId33"/>
  </p:sldIdLst>
  <p:sldSz cx="12192000" cy="6858000"/>
  <p:notesSz cx="6858000" cy="9144000"/>
  <p:embeddedFontLst>
    <p:embeddedFont>
      <p:font typeface="Lustria" panose="02000603060000020004" pitchFamily="2" charset="0"/>
      <p:regular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Ief+eN9Dq9KLNyaQzUiyJdN+9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1E113F-A93A-4DC2-BD53-A3CBC29FF004}">
  <a:tblStyle styleId="{5D1E113F-A93A-4DC2-BD53-A3CBC29FF0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1"/>
    <p:restoredTop sz="88270"/>
  </p:normalViewPr>
  <p:slideViewPr>
    <p:cSldViewPr snapToGrid="0">
      <p:cViewPr varScale="1">
        <p:scale>
          <a:sx n="104" d="100"/>
          <a:sy n="104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440D17FC-58DE-52E0-B39F-EB647189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881c0cd2_0_0:notes">
            <a:extLst>
              <a:ext uri="{FF2B5EF4-FFF2-40B4-BE49-F238E27FC236}">
                <a16:creationId xmlns:a16="http://schemas.microsoft.com/office/drawing/2014/main" id="{50161902-19C4-7813-4751-196DF4C395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337881c0cd2_0_0:notes">
            <a:extLst>
              <a:ext uri="{FF2B5EF4-FFF2-40B4-BE49-F238E27FC236}">
                <a16:creationId xmlns:a16="http://schemas.microsoft.com/office/drawing/2014/main" id="{AA9AE7B2-EE58-502F-ED34-BD9C0D7D6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403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A0DF763-D51F-25F4-54A2-C6AA92046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0DC624A0-16E6-86B4-CFA0-0CF9149C2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30902D5C-9B20-F300-2AF5-2FACF2100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0362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39F06BA-44D6-7CD9-31B0-2A197BA70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97A81385-F20A-3977-F7A7-0F35F4D8F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666AD16B-1E06-FE7C-D1D5-7DB26F54E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17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48991EE-7B11-9D90-DDF5-A2958B4A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693A40E9-E99C-0721-BAF2-E1686702EC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0541A88D-2EEC-8D8E-12AD-F00A2D4B4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89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BF7BED9-8111-9DEA-BB16-A26F9679C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AF9CC089-1FC0-AA94-0078-DA51955C6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B3B85BBC-D473-F73C-CE37-21E7483E30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9530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43C916B-1030-86D9-E6E2-E7A0DBCB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FECFD0AB-2E1F-24DA-BE41-3A542CEA9D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B2CE7209-6E3E-1CB2-6898-6B1B16E8B0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91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1CA75D32-B129-2C58-BB6A-AA4E10B0B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699E8F86-AF7C-4057-3911-E340E5942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A5C29F2A-ABB0-7443-CF9E-0334055A14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541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BF7BED9-8111-9DEA-BB16-A26F9679C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AF9CC089-1FC0-AA94-0078-DA51955C6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B3B85BBC-D473-F73C-CE37-21E7483E30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832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B1A9285-EC5D-3400-6D41-E9F4E35DE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E3460226-4A06-DA29-A296-7C3C114DA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61CA5895-F550-762D-A2B0-D560012A0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0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53433211-929D-F0A9-59D2-BF26D09E4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881c0cd2_0_0:notes">
            <a:extLst>
              <a:ext uri="{FF2B5EF4-FFF2-40B4-BE49-F238E27FC236}">
                <a16:creationId xmlns:a16="http://schemas.microsoft.com/office/drawing/2014/main" id="{40683C01-D061-FA33-377C-3E0F833060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Key Findings: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2057 and 10207 are the most dangerous extremist connectors.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They bridge different extremist factions, facilitating ideological cross-pollination.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12015 - 12023 are more localized, likely acting as recruiters inside their own extremist faction.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Metric  2057    10207   Network Average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Cross-Ideology Links    11  10  🔻 Most nodes = 1 or 2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Degree Centrality   0.009738    0.005896    0.00136 (7x higher)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Betweenness Centrality  3.24e-03    3.85e-06    2.74e-05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Eigenvector Centrality  2.02e-11    9.31e-05    0.00136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Implications: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2057 is not just well connected—it is the single biggest extremist network bridge.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10207 is slightly less connected but still a key inter-ideology influencer.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12015 - 12023 likely operate within a single extremist faction rather than bridging groups.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 3: What Does This Mean for Future Radicalization?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1. 2057 and 10207 Are the Most Dangerous Connectors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They don’t just recruit—they link extremist ideologies together.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These individuals can create hybrid extremist groups, merging far-right, jihadist, or anarchist ideologies.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Removing or monitoring them could prevent new extremist networks from forming.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2. 12015 - 12023 Are Internal Recruiters, Not External Bridges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They don’t create new ideological mergers but help grow existing extremist factions.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They should still be monitored for localized recruitment.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2" name="Google Shape;132;g337881c0cd2_0_0:notes">
            <a:extLst>
              <a:ext uri="{FF2B5EF4-FFF2-40B4-BE49-F238E27FC236}">
                <a16:creationId xmlns:a16="http://schemas.microsoft.com/office/drawing/2014/main" id="{21A548F4-EB19-2153-9B96-082841548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97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6AAB5A6-579F-5238-3FE6-8D8E817A5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692D4846-C895-BB8F-9696-02B6C4D462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8ADB95DC-6309-3DC2-A0D4-C2C94D943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4193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976DED0-84DE-8C37-309F-93A256D76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15f3644d0_3_1:notes">
            <a:extLst>
              <a:ext uri="{FF2B5EF4-FFF2-40B4-BE49-F238E27FC236}">
                <a16:creationId xmlns:a16="http://schemas.microsoft.com/office/drawing/2014/main" id="{3FE0A550-FC92-1314-DCCA-AD462085D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Largest Community Bigger When Removing More Nodes?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 though both analyses remove 367 nodes, the structure of the remaining nodes changes based on who was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Only High-Betweenness Nodes (First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fragments quickly because key "bridges" between communities disappear.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Many small communities emerge as individuals lose their interconnections.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loses key links, leading to a smaller size (95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Removing Both High-Betweenness and High-Degree Nodes (Second Case)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Some high-degree nodes may have been holding fragmented groups together.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 removing them, some smaller clusters get absorbed into the largest remaining group.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Instead of the network completely breaking apart, the structure reorganizes, leaving a larger central community (119 nodes).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Insight: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High-degree nodes can act as "hubs" that absorb disconnected groups when bridges are removed.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Removing only betweenness nodes isolates groups, but removing both types can sometimes consolidate remaining communities.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15f3644d0_3_1:notes">
            <a:extLst>
              <a:ext uri="{FF2B5EF4-FFF2-40B4-BE49-F238E27FC236}">
                <a16:creationId xmlns:a16="http://schemas.microsoft.com/office/drawing/2014/main" id="{9B647265-F1BA-E216-15BF-EB9F0DEF5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606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7881c0cd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7881c0cd2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🔹 Key Takeaways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Common Target - "Government"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Both extremists (2057 and 10207) targeted government institutions.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an anti-establishment ideological link between Jihadist and Militia movements.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Potential Networked Activity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shared plot type could indicate coordination or ideological overlap.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Extremists with different ideologies may share common enemies (e.g., anti-government stance).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Strengths of the Approach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Bipartite graphs effectively visualize relationships between individuals and their targets.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mapping of Plot_Target1 to meaningful names enhances interpretability.</a:t>
            </a: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g337881c0cd2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7881c0cd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37881c0cd2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337881c0cd2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>
          <a:extLst>
            <a:ext uri="{FF2B5EF4-FFF2-40B4-BE49-F238E27FC236}">
              <a16:creationId xmlns:a16="http://schemas.microsoft.com/office/drawing/2014/main" id="{732E624F-B500-0C34-077B-F27BA0697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7881c0cd2_0_115:notes">
            <a:extLst>
              <a:ext uri="{FF2B5EF4-FFF2-40B4-BE49-F238E27FC236}">
                <a16:creationId xmlns:a16="http://schemas.microsoft.com/office/drawing/2014/main" id="{F527CB9B-E5D1-8085-A000-09559245A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37881c0cd2_0_115:notes">
            <a:extLst>
              <a:ext uri="{FF2B5EF4-FFF2-40B4-BE49-F238E27FC236}">
                <a16:creationId xmlns:a16="http://schemas.microsoft.com/office/drawing/2014/main" id="{BDB3EBFD-4AD1-D335-FA7F-4E830D70A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337881c0cd2_0_115:notes">
            <a:extLst>
              <a:ext uri="{FF2B5EF4-FFF2-40B4-BE49-F238E27FC236}">
                <a16:creationId xmlns:a16="http://schemas.microsoft.com/office/drawing/2014/main" id="{5E1A2D87-B23A-0F81-3E57-FE3EB4ADAA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085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7881c0cd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7881c0cd2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 1: Degree Centrality Analysis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Rank    Node    Degree Centrality   Network Average (0.00136)   Comparison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  2057    0.009826    7x higher   Highly connected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2-10    12015 - 12024   0.006457    5x higher   Highly connected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11-19   10206 - 10188   0.00533 - 0.00589   4x higher   Well above average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Takeaways on Degree Centrality: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All identified recruiters have significantly above-average connectivity (~4x the network average).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2057 is the most highly connected, meaning it has direct access to the most individuals.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Nodes 12015-12024 are a tight-knit recruiter cluster, indicating potential ideological coordination.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 2: Betweenness Centrality Analysis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Rank    Node    Betweenness Centrality  Top 5% Threshold (2.74e-05) Comparison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  2057    3.24e-03    11.8x above top 5%  Very high bridging influence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11-19   4461, 10393, 10001  1.14e-05 - 3.85e-05 Below or near top 5%    Moderate bridging influence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2-10    12015 - 12024   1.79e-06    Too low to be a strong bridge   Influential, but not connectors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Takeaways on Betweenness Centrality: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2057 is the most critical extremist bridge, meaning it connects otherwise disconnected groups.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4461, 10393, and 10001 may still play minor bridging roles.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Nodes 12015-12024 are not significant bridges, meaning they may operate within a single extremist faction rather than across multiple groups.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 3: Eigenvector Centrality Analysis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Rank    Node    Eigenvector Centrality  Network Average (0.00136)   Comparison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2-10    12015 - 12024   0.2277  166.6x higher   Deeply embedded in extremist circles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  12100   0.2107  154x higher Potential ideological leader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11-19   10206 - 10188   ~9.0e-05    Near network average    Not highly influential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   2057    2.02e-11    Near zero   Not an ideological leader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Takeaways on Eigenvector Centrality: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12015 - 12024 are the most ideologically embedded nodes, meaning they may already be recruiters or radical influencers.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12100 is also highly embedded in the extremist network.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2057 has near-zero eigenvector centrality, meaning it is a bridge but not a strong influencer in radical ideology.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10206 - 10188 are not deeply embedded, so they may not be recruiters but could be extremist followers.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Final Verdict: Who Are the Most Concerning Future Recruiters?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1. Node 2057 is a High-Risk Bridge but NOT an Ideological Recruiter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Extremely high betweenness (11.8x above top 5%) → Critical bridge.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High degree centrality (4.97x above average) → Highly connected.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Near-zero eigenvector centrality → Not an ideological influencer.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Conclusion: 2057 is a logistics connector rather than a top recruiter but enables extremist collaboration.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2. Nodes 12015 - 12024 Are the Most Likely Future Recruiters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4.76x higher degree centrality → Highly connected inside their faction.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Very low betweenness centrality → They don’t operate across groups but inside a single extremist cell.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Eigenvector centrality (166x higher) → Most ideologically embedded.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Conclusion: They are NOT "bridges" but rather deep within a radicalized extremist group.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They are the biggest ideological threat because they can radicalize individuals within their extremist faction.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3. Node 12100 Is Another Potential Ideological Recruiter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Eigenvector centrality (154x higher than network average) → Deeply embedded.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Degree centrality above average → Highly connected.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Very low betweenness centrality → Does NOT act as a bridge.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Conclusion: 12100 is a strong ideological extremist within a single faction, not across multiple groups.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4. Nodes 10206 - 10188 Are Less Concerning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Above-average degree centrality → Still well connected.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Near network-average eigenvector centrality → Not ideological leaders.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Conclusion: These are likely extremist followers, not future recruiters.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337881c0cd2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7881c0cd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7881c0cd2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Key Findings: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2057 and 10207 are the most dangerous extremist connectors.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They bridge different extremist factions, facilitating ideological cross-pollination.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12015 - 12023 are more localized, likely acting as recruiters inside their own extremist faction.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Metric  2057    10207   Network Average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Cross-Ideology Links    11  10  🔻 Most nodes = 1 or 2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Degree Centrality   0.009738    0.005896    0.00136 (7x higher)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Betweenness Centrality  3.24e-03    3.85e-06    2.74e-05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Eigenvector Centrality  2.02e-11    9.31e-05    0.00136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Implications: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2057 is not just well connected—it is the single biggest extremist network bridge.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10207 is slightly less connected but still a key inter-ideology influencer.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12015 - 12023 likely operate within a single extremist faction rather than bridging groups.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 3: What Does This Mean for Future Radicalization?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1. 2057 and 10207 Are the Most Dangerous Connectors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They don’t just recruit—they link extremist ideologies together.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These individuals can create hybrid extremist groups, merging far-right, jihadist, or anarchist ideologies.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Removing or monitoring them could prevent new extremist networks from forming.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2. 12015 - 12023 Are Internal Recruiters, Not External Bridges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They don’t create new ideological mergers but help grow existing extremist factions.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✔ They should still be monitored for localized recruitment.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37881c0cd2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7881c0cd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7881c0cd2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 1: Key Findings from the Data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1. Node 2057 (Jihadist) Forms Bridges to Environmental Extremists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2057 is heavily linked to environmental extremists (12015 - 12024).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potential ideological crossover between eco-terrorism and Jihadist networks.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Implication: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Jihadist groups may be aligning with eco-radicals for shared anti-Western or anti-government sentiments.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These individuals could create hybrid extremist movements, blending climate activism with religious extremism.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</a:t>
            </a: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Node 10207 (Militia/Anti-Government) Also Links to Environmental Extremists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10207 connects with many of the same eco-radical nodes (12015 - 12024).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common ground between far-right militias and environmental extremists.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Implication: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Far-right militia groups may adopt environmentalist rhetoric to appeal to new recruits.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could lead to unexpected alliances between groups that typically do not mix ideologically.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6796E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3.</a:t>
            </a: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2057 (Jihadist) &amp; 10207 (Militia) Are Directly Connected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 Jihadist (2057) and a far-right anti-government extremist (10207) have a direct link.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a rare but concerning interaction between two opposing ideological groups.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Implication: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may be a strategic alliance for logistical or operational reasons rather than ideological unity.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Both groups may share a common enemy (government, law enforcement, globalization).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Potential Risk: If these two groups collaborate operationally, it could lead to high-impact extremist activities.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 2: Are Hybrid Extremist Networks Forming?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1. Signs of Ideological Cross-Pollination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Traditional ideological boundaries are breaking down as extremist groups find common causes.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Eco-extremism is influencing both Jihadist and Anti-Government factions.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🚨 2. New Extremist Cells May Be Emerging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Jihadist-Eco-Radical connections suggest that new types of radicalization may be happening.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 eco-terrorists and Jihadists begin collaborating, they could target major infrastructure (e.g., oil pipelines, government facilities, corporate centers).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g337881c0cd2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7881c0cd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7881c0cd2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Observations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1️⃣ Most Frequently Targeted Plot Categories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 Specific Target (-88):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1648 extremists are categorized under no specific plot (-88).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ambiguous, failed, or generalized threats rather than targeted attacks.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wide range of ideologies in this category indicates potential lone actors or decentralized cells.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Private Citizens (14) – 730 extremists: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is the most frequently targeted identifiable group.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Nearly all extremist ideologies are represented.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Attacks on civilians are often symbolic, high-impact, and media-driven.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Government (2) – 447 extremists: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Common across multiple extremist groups, including: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Jihadists, Anti-Government Militias, Conspiracy Theorists, and White Supremacists.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anti-establishment motivations across ideologies.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Police (3) – 207 extremists: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Law enforcement is often seen as an immediate threat to extremist groups.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Presence of Anarchists, Anti-Government Militias, and Conspiracy Theorists suggests clashes with state authority.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Businesses (1) – 143 extremists: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Targets include corporate offices, economic hubs, and industries.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Presence of Environmental/Animal Rights groups indicates a focus on economic sabotage.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2️⃣ Target-Specific Ideological Trends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Jihadists &amp; Anti-Government Militias dominate across multiple plot types.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Anti-Abortion extremists specifically target Abortion-Related Institutions (5).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White Supremacists appear in almost every major attack category.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Environmental/Animal Rights groups mainly focus on Businesses (1).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3️⃣ Overlap of Extremist Ideologies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same target categories are attacked by multiple extremist ideologies.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Private Citizens, Government, and Police are the most ideological diverse targets.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that while extremists have different motivations, they perceive common enemies.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📊 Actionable Insights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Network Evolution Analysis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Track whether extremist groups shift their targeting strategies over time.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Law Enforcement Implications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Prioritize Private Citizen &amp; Government protection as they are the most frequent targets.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Emerging Threats Analysis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Identify ideological alliances or hybrid extremism by analyzing co-targeting trends.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1" name="Google Shape;291;g337881c0cd2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167030f2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167030f21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Jaccard Coefficient</a:t>
            </a:r>
            <a:r>
              <a:rPr lang="en-US" sz="1100"/>
              <a:t> – Used as a metric to measure </a:t>
            </a:r>
            <a:r>
              <a:rPr lang="en-US" sz="1100" b="1"/>
              <a:t>neighborhood similarity</a:t>
            </a:r>
            <a:r>
              <a:rPr lang="en-US" sz="1100"/>
              <a:t>, meaning how many shared neighbors two nodes have.</a:t>
            </a:r>
            <a:endParaRPr/>
          </a:p>
        </p:txBody>
      </p:sp>
      <p:sp>
        <p:nvSpPr>
          <p:cNvPr id="251" name="Google Shape;251;g33167030f21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167030f2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167030f2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Link Prediction</a:t>
            </a:r>
            <a:r>
              <a:rPr lang="en-US" sz="1100" dirty="0"/>
              <a:t> – We </a:t>
            </a:r>
            <a:r>
              <a:rPr lang="en-US" sz="1100" b="1" dirty="0"/>
              <a:t>analyzed non-existing connections</a:t>
            </a:r>
            <a:r>
              <a:rPr lang="en-US" sz="1100" dirty="0"/>
              <a:t> that could emerge in the future.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100" b="1" dirty="0"/>
            </a:br>
            <a:r>
              <a:rPr lang="en-US" sz="1100" b="1" dirty="0"/>
              <a:t>4,643 potential new links</a:t>
            </a:r>
            <a:r>
              <a:rPr lang="en-US" sz="1100" dirty="0"/>
              <a:t> exceeded the average Jaccard score → This means </a:t>
            </a:r>
            <a:r>
              <a:rPr lang="en-US" sz="1100" b="1" dirty="0"/>
              <a:t>reconnections are still possible</a:t>
            </a:r>
            <a:r>
              <a:rPr lang="en-US" sz="1100" dirty="0"/>
              <a:t> despite interventions.</a:t>
            </a:r>
            <a:br>
              <a:rPr lang="en-US" sz="1100" dirty="0"/>
            </a:br>
            <a:r>
              <a:rPr lang="en-US" sz="1100" dirty="0"/>
              <a:t>✅ </a:t>
            </a:r>
            <a:r>
              <a:rPr lang="en-US" sz="1100" b="1" dirty="0"/>
              <a:t>Some nodes appear frequently in predicted links</a:t>
            </a:r>
            <a:endParaRPr sz="1100" b="1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 dirty="0"/>
              <a:t>Node 1121 (46 times)</a:t>
            </a:r>
            <a:r>
              <a:rPr lang="en-US" sz="1100" dirty="0"/>
              <a:t>, </a:t>
            </a:r>
            <a:r>
              <a:rPr lang="en-US" sz="1100" b="1" dirty="0"/>
              <a:t>Node 1115 (35 times)</a:t>
            </a:r>
            <a:r>
              <a:rPr lang="en-US" sz="1100" dirty="0"/>
              <a:t>, etc.</a:t>
            </a:r>
            <a:endParaRPr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/>
              <a:t>These nodes could act as </a:t>
            </a:r>
            <a:r>
              <a:rPr lang="en-US" sz="1100" b="1" dirty="0"/>
              <a:t>future key recruiters</a:t>
            </a:r>
            <a:r>
              <a:rPr lang="en-US" sz="1100" dirty="0"/>
              <a:t> or </a:t>
            </a:r>
            <a:r>
              <a:rPr lang="en-US" sz="1100" b="1" dirty="0"/>
              <a:t>central connectors</a:t>
            </a:r>
            <a:r>
              <a:rPr lang="en-US" sz="1100" dirty="0"/>
              <a:t>.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33167030f21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7881c0cd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7881c0cd2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📌 Key Observations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1️⃣ Most Frequently Targeted Plot Categories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 Specific Target (-88):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1648 extremists are categorized under no specific plot (-88).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ambiguous, failed, or generalized threats rather than targeted attacks.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wide range of ideologies in this category indicates potential lone actors or decentralized cells.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Private Citizens (14) – 730 extremists: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is the most frequently targeted identifiable group.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Nearly all extremist ideologies are represented.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Attacks on civilians are often symbolic, high-impact, and media-driven.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Government (2) – 447 extremists: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Common across multiple extremist groups, including: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Jihadists, Anti-Government Militias, Conspiracy Theorists, and White Supremacists.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anti-establishment motivations across ideologies.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Police (3) – 207 extremists: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Law enforcement is often seen as an immediate threat to extremist groups.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Presence of Anarchists, Anti-Government Militias, and Conspiracy Theorists suggests clashes with state authority.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Businesses (1) – 143 extremists: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Targets include corporate offices, economic hubs, and industries.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Presence of Environmental/Animal Rights groups indicates a focus on economic sabotage.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2️⃣ Target-Specific Ideological Trends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Jihadists &amp; Anti-Government Militias dominate across multiple plot types.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Anti-Abortion extremists specifically target Abortion-Related Institutions (5).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White Supremacists appear in almost every major attack category.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Environmental/Animal Rights groups mainly focus on Businesses (1).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3️⃣ Overlap of Extremist Ideologies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same target categories are attacked by multiple extremist ideologies.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Private Citizens, Government, and Police are the most ideological diverse targets.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that while extremists have different motivations, they perceive common enemies.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📊 Actionable Insights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Network Evolution Analysis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Track whether extremist groups shift their targeting strategies over time.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Law Enforcement Implications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Prioritize Private Citizen &amp; Government protection as they are the most frequent targets.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Emerging Threats Analysis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Identify ideological alliances or hybrid extremism by analyzing co-targeting trends.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g337881c0cd2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881c0cd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37881c0c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1C030F06-81E5-D827-B982-54D59EF0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881c0cd2_0_0:notes">
            <a:extLst>
              <a:ext uri="{FF2B5EF4-FFF2-40B4-BE49-F238E27FC236}">
                <a16:creationId xmlns:a16="http://schemas.microsoft.com/office/drawing/2014/main" id="{E3704163-E51C-D4A0-CE8F-4E7705814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37881c0cd2_0_0:notes">
            <a:extLst>
              <a:ext uri="{FF2B5EF4-FFF2-40B4-BE49-F238E27FC236}">
                <a16:creationId xmlns:a16="http://schemas.microsoft.com/office/drawing/2014/main" id="{2E8B7BEB-4C34-0C9D-5B92-2EFC7C351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329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AA410D08-E005-0838-EF24-668F6FEAA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881c0cd2_0_0:notes">
            <a:extLst>
              <a:ext uri="{FF2B5EF4-FFF2-40B4-BE49-F238E27FC236}">
                <a16:creationId xmlns:a16="http://schemas.microsoft.com/office/drawing/2014/main" id="{04DDA089-B982-C0A6-C9D7-E54293922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37881c0cd2_0_0:notes">
            <a:extLst>
              <a:ext uri="{FF2B5EF4-FFF2-40B4-BE49-F238E27FC236}">
                <a16:creationId xmlns:a16="http://schemas.microsoft.com/office/drawing/2014/main" id="{48B7AF00-B39A-FF03-DC60-9714764844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593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CB56A161-178E-3E43-F09A-9978EA84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881c0cd2_0_0:notes">
            <a:extLst>
              <a:ext uri="{FF2B5EF4-FFF2-40B4-BE49-F238E27FC236}">
                <a16:creationId xmlns:a16="http://schemas.microsoft.com/office/drawing/2014/main" id="{2AD09661-F8DE-EDEC-3E44-E797AE3C6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37881c0cd2_0_0:notes">
            <a:extLst>
              <a:ext uri="{FF2B5EF4-FFF2-40B4-BE49-F238E27FC236}">
                <a16:creationId xmlns:a16="http://schemas.microsoft.com/office/drawing/2014/main" id="{3AFC0743-91AA-98E1-DB14-B2EDD516BA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72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CA7F1D24-7982-47F6-37D4-8FADE314F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881c0cd2_0_0:notes">
            <a:extLst>
              <a:ext uri="{FF2B5EF4-FFF2-40B4-BE49-F238E27FC236}">
                <a16:creationId xmlns:a16="http://schemas.microsoft.com/office/drawing/2014/main" id="{7A5F74AC-7E26-8B7B-AA69-2A69694F3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 Insights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1️⃣ High-Betweenness Nodes Were Critical Bridges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 drop in edges (4,717 lost) confirms that these nodes were highly connected individuals, serving as links between groups.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Their removal drastically reduced communication pathways, making the network less cohesive.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2️⃣ The Network Becomes Highly Fragmented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number of communities increased from 587 to 915 → A sign that the network split into smaller, disconnected clusters.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that many individuals lost their direct connections to the broader extremist network.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3️⃣ The Largest Community Lost 71% of Its Nodes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connected extremist faction shrank from 323 to 95 nodes.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means the removal of high-betweenness individuals broke up key power centers, forcing the network into smaller, less effective units.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💡 Real-World Implications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Disrupting extremist networks: Removing key individuals severely weakens communication and collaboration, making radicalization and coordination harder.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Preventing large-scale coordination: With fewer direct bridges, it becomes harder for groups to share resources, plan attacks, or recruit new members.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✅ Slowing down ideological spread: The fragmentation ensures that ideas don’t spread as easily, reducing the overall reach and influence of extremist groups.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337881c0cd2_0_0:notes">
            <a:extLst>
              <a:ext uri="{FF2B5EF4-FFF2-40B4-BE49-F238E27FC236}">
                <a16:creationId xmlns:a16="http://schemas.microsoft.com/office/drawing/2014/main" id="{EC36BC75-874F-934D-65FE-71A5FA58DA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723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89641A6B-A666-57E7-419C-7CF980BD8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881c0cd2_0_0:notes">
            <a:extLst>
              <a:ext uri="{FF2B5EF4-FFF2-40B4-BE49-F238E27FC236}">
                <a16:creationId xmlns:a16="http://schemas.microsoft.com/office/drawing/2014/main" id="{AF276B28-56A8-8D4C-2DD2-47DAEED9C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 Insights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1️⃣ The Network Shrinks More, But Stays More Connected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More edges are lost (5,766 vs. 4,717 in the previous analysis), meaning that removing high-degree nodes eliminated many direct connections.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However, fewer new communities are formed (849 vs. 915), which means that removing high-degree nodes prevented extreme fragmentation by eliminating highly clustered groups.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2️⃣ Largest Community Shrinks Less Than Before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largest community remains slightly larger (119 nodes) compared to just betweenness removal (95 nodes).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suggests that some small disconnected groups merged back into the remaining structure, making it more resilient in some ways.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3️⃣ More Structural Weakening, But Less Fragmentation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network is now less connected overall (fewer edges), but it is less fragmented than before.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 happens because high-degree nodes often have many redundant links, so removing them doesn't isolate as many small groups as removing just high-betweenness nodes.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337881c0cd2_0_0:notes">
            <a:extLst>
              <a:ext uri="{FF2B5EF4-FFF2-40B4-BE49-F238E27FC236}">
                <a16:creationId xmlns:a16="http://schemas.microsoft.com/office/drawing/2014/main" id="{B0B881E1-FE15-373F-3841-CFAABDD03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578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4176320" y="-1253693"/>
            <a:ext cx="3739896" cy="1069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 rot="5400000">
            <a:off x="7924366" y="2315931"/>
            <a:ext cx="4984956" cy="234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1"/>
          </p:nvPr>
        </p:nvSpPr>
        <p:spPr>
          <a:xfrm rot="5400000">
            <a:off x="2513147" y="-746247"/>
            <a:ext cx="4984956" cy="84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704088" y="2221992"/>
            <a:ext cx="5212080" cy="373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2"/>
          </p:nvPr>
        </p:nvSpPr>
        <p:spPr>
          <a:xfrm>
            <a:off x="6181344" y="2221992"/>
            <a:ext cx="5212080" cy="373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2"/>
          </p:nvPr>
        </p:nvSpPr>
        <p:spPr>
          <a:xfrm>
            <a:off x="704088" y="2442702"/>
            <a:ext cx="5212080" cy="351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3"/>
          </p:nvPr>
        </p:nvSpPr>
        <p:spPr>
          <a:xfrm>
            <a:off x="6181344" y="1756538"/>
            <a:ext cx="521208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4"/>
          </p:nvPr>
        </p:nvSpPr>
        <p:spPr>
          <a:xfrm>
            <a:off x="6181344" y="2442702"/>
            <a:ext cx="5212080" cy="351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1"/>
          </p:nvPr>
        </p:nvSpPr>
        <p:spPr>
          <a:xfrm>
            <a:off x="5183188" y="1069848"/>
            <a:ext cx="6172200" cy="479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2"/>
          </p:nvPr>
        </p:nvSpPr>
        <p:spPr>
          <a:xfrm>
            <a:off x="704088" y="2551176"/>
            <a:ext cx="4093599" cy="331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>
            <a:spLocks noGrp="1"/>
          </p:cNvSpPr>
          <p:nvPr>
            <p:ph type="pic" idx="2"/>
          </p:nvPr>
        </p:nvSpPr>
        <p:spPr>
          <a:xfrm>
            <a:off x="5183188" y="1066800"/>
            <a:ext cx="6172200" cy="479425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704088" y="2552700"/>
            <a:ext cx="4103431" cy="331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sz="4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0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10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105" name="Google Shape;105;p1"/>
          <p:cNvCxnSpPr/>
          <p:nvPr/>
        </p:nvCxnSpPr>
        <p:spPr>
          <a:xfrm>
            <a:off x="800100" y="4555080"/>
            <a:ext cx="105918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6" name="Google Shape;106;p1" descr="A web of dots connected"/>
          <p:cNvPicPr preferRelativeResize="0"/>
          <p:nvPr/>
        </p:nvPicPr>
        <p:blipFill rotWithShape="1">
          <a:blip r:embed="rId3">
            <a:alphaModFix/>
          </a:blip>
          <a:srcRect t="14014" r="2" b="4926"/>
          <a:stretch/>
        </p:blipFill>
        <p:spPr>
          <a:xfrm>
            <a:off x="800100" y="712915"/>
            <a:ext cx="10591800" cy="384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>
          <a:xfrm>
            <a:off x="703400" y="4702835"/>
            <a:ext cx="10801350" cy="97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</a:pPr>
            <a:r>
              <a:rPr lang="en-US" sz="4400" b="1" dirty="0"/>
              <a:t>SOCIAL MEDIA ANALYTICS</a:t>
            </a:r>
            <a:endParaRPr sz="4400" dirty="0"/>
          </a:p>
        </p:txBody>
      </p:sp>
      <p:sp>
        <p:nvSpPr>
          <p:cNvPr id="108" name="Google Shape;108;p1"/>
          <p:cNvSpPr txBox="1">
            <a:spLocks noGrp="1"/>
          </p:cNvSpPr>
          <p:nvPr>
            <p:ph type="subTitle" idx="1"/>
          </p:nvPr>
        </p:nvSpPr>
        <p:spPr>
          <a:xfrm>
            <a:off x="723064" y="5468829"/>
            <a:ext cx="10801350" cy="53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1" u="none" strike="noStrike" dirty="0"/>
              <a:t>Understanding </a:t>
            </a:r>
            <a:r>
              <a:rPr lang="en-US" b="1" i="1" u="none" strike="noStrike" dirty="0">
                <a:solidFill>
                  <a:srgbClr val="C00000"/>
                </a:solidFill>
              </a:rPr>
              <a:t>Radicalization</a:t>
            </a:r>
            <a:r>
              <a:rPr lang="en-US" b="1" i="1" u="none" strike="noStrike" dirty="0"/>
              <a:t> </a:t>
            </a:r>
            <a:r>
              <a:rPr lang="en-US" i="1" u="none" strike="noStrike" dirty="0"/>
              <a:t>through Network Analysis</a:t>
            </a:r>
            <a:endParaRPr i="1" dirty="0"/>
          </a:p>
        </p:txBody>
      </p:sp>
      <p:sp>
        <p:nvSpPr>
          <p:cNvPr id="2" name="Google Shape;108;p1">
            <a:extLst>
              <a:ext uri="{FF2B5EF4-FFF2-40B4-BE49-F238E27FC236}">
                <a16:creationId xmlns:a16="http://schemas.microsoft.com/office/drawing/2014/main" id="{A2ED6E07-A41A-A605-B8EC-3C70B0D4A37F}"/>
              </a:ext>
            </a:extLst>
          </p:cNvPr>
          <p:cNvSpPr txBox="1">
            <a:spLocks/>
          </p:cNvSpPr>
          <p:nvPr/>
        </p:nvSpPr>
        <p:spPr>
          <a:xfrm>
            <a:off x="8905103" y="4768809"/>
            <a:ext cx="2486797" cy="18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42900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30200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17500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17500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indent="0" algn="r">
              <a:spcBef>
                <a:spcPts val="0"/>
              </a:spcBef>
              <a:buSzPts val="2800"/>
            </a:pPr>
            <a:r>
              <a:rPr lang="en-US" b="1" i="1" dirty="0">
                <a:solidFill>
                  <a:srgbClr val="002060"/>
                </a:solidFill>
              </a:rPr>
              <a:t>Anita Yadav</a:t>
            </a:r>
          </a:p>
          <a:p>
            <a:pPr marL="0" indent="0" algn="r">
              <a:spcBef>
                <a:spcPts val="0"/>
              </a:spcBef>
              <a:buSzPts val="2800"/>
            </a:pPr>
            <a:r>
              <a:rPr lang="en-US" b="1" i="1" dirty="0">
                <a:solidFill>
                  <a:srgbClr val="002060"/>
                </a:solidFill>
              </a:rPr>
              <a:t>Pranav Garg</a:t>
            </a:r>
          </a:p>
          <a:p>
            <a:pPr marL="0" indent="0" algn="r">
              <a:spcBef>
                <a:spcPts val="0"/>
              </a:spcBef>
              <a:buSzPts val="2800"/>
            </a:pPr>
            <a:r>
              <a:rPr lang="en-US" b="1" i="1" dirty="0">
                <a:solidFill>
                  <a:srgbClr val="002060"/>
                </a:solidFill>
              </a:rPr>
              <a:t>Dhruv Arora</a:t>
            </a:r>
          </a:p>
          <a:p>
            <a:pPr marL="0" indent="0" algn="r">
              <a:spcBef>
                <a:spcPts val="0"/>
              </a:spcBef>
              <a:buSzPts val="2800"/>
            </a:pPr>
            <a:r>
              <a:rPr lang="en-US" b="1" i="1" dirty="0">
                <a:solidFill>
                  <a:srgbClr val="002060"/>
                </a:solidFill>
              </a:rPr>
              <a:t>Pratyush Rohilla</a:t>
            </a:r>
          </a:p>
          <a:p>
            <a:pPr marL="0" indent="0" algn="r">
              <a:spcBef>
                <a:spcPts val="0"/>
              </a:spcBef>
              <a:buSzPts val="2800"/>
            </a:pPr>
            <a:r>
              <a:rPr lang="en-US" b="1" i="1" dirty="0">
                <a:solidFill>
                  <a:srgbClr val="002060"/>
                </a:solidFill>
              </a:rPr>
              <a:t>Gaurav Shukla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B84D4FA1-4717-79A5-83F3-E64674363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97;p9">
            <a:extLst>
              <a:ext uri="{FF2B5EF4-FFF2-40B4-BE49-F238E27FC236}">
                <a16:creationId xmlns:a16="http://schemas.microsoft.com/office/drawing/2014/main" id="{89B6C927-1992-AAE0-5509-DE640ABF1704}"/>
              </a:ext>
            </a:extLst>
          </p:cNvPr>
          <p:cNvGrpSpPr/>
          <p:nvPr/>
        </p:nvGrpSpPr>
        <p:grpSpPr>
          <a:xfrm>
            <a:off x="4932353" y="1006763"/>
            <a:ext cx="6459682" cy="5050143"/>
            <a:chOff x="0" y="3301"/>
            <a:chExt cx="5676900" cy="5403596"/>
          </a:xfrm>
        </p:grpSpPr>
        <p:sp>
          <p:nvSpPr>
            <p:cNvPr id="8" name="Google Shape;198;p9">
              <a:extLst>
                <a:ext uri="{FF2B5EF4-FFF2-40B4-BE49-F238E27FC236}">
                  <a16:creationId xmlns:a16="http://schemas.microsoft.com/office/drawing/2014/main" id="{08B0DE4E-1DCA-7956-622F-4719492692D8}"/>
                </a:ext>
              </a:extLst>
            </p:cNvPr>
            <p:cNvSpPr/>
            <p:nvPr/>
          </p:nvSpPr>
          <p:spPr>
            <a:xfrm>
              <a:off x="0" y="3301"/>
              <a:ext cx="5676900" cy="14971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99;p9">
              <a:extLst>
                <a:ext uri="{FF2B5EF4-FFF2-40B4-BE49-F238E27FC236}">
                  <a16:creationId xmlns:a16="http://schemas.microsoft.com/office/drawing/2014/main" id="{14CDBB55-A8F7-3DF1-1E57-05FFAFE9EACB}"/>
                </a:ext>
              </a:extLst>
            </p:cNvPr>
            <p:cNvSpPr/>
            <p:nvPr/>
          </p:nvSpPr>
          <p:spPr>
            <a:xfrm>
              <a:off x="452872" y="340149"/>
              <a:ext cx="824210" cy="82340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0;p9">
              <a:extLst>
                <a:ext uri="{FF2B5EF4-FFF2-40B4-BE49-F238E27FC236}">
                  <a16:creationId xmlns:a16="http://schemas.microsoft.com/office/drawing/2014/main" id="{972DBAB3-128C-6500-E213-2522DBB80D9D}"/>
                </a:ext>
              </a:extLst>
            </p:cNvPr>
            <p:cNvSpPr/>
            <p:nvPr/>
          </p:nvSpPr>
          <p:spPr>
            <a:xfrm>
              <a:off x="1729955" y="3301"/>
              <a:ext cx="3920302" cy="1543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1;p9">
              <a:extLst>
                <a:ext uri="{FF2B5EF4-FFF2-40B4-BE49-F238E27FC236}">
                  <a16:creationId xmlns:a16="http://schemas.microsoft.com/office/drawing/2014/main" id="{CA9AB769-8001-F51F-802A-61B586D4A224}"/>
                </a:ext>
              </a:extLst>
            </p:cNvPr>
            <p:cNvSpPr txBox="1"/>
            <p:nvPr/>
          </p:nvSpPr>
          <p:spPr>
            <a:xfrm>
              <a:off x="1729955" y="3301"/>
              <a:ext cx="3920302" cy="1543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375" tIns="163375" rIns="163375" bIns="163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extremist network is </a:t>
              </a: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NOT resilient to a multi-node attack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Hence, Targeting both high-degree and high-betweenness nodes is an effective strategy.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2;p9">
              <a:extLst>
                <a:ext uri="{FF2B5EF4-FFF2-40B4-BE49-F238E27FC236}">
                  <a16:creationId xmlns:a16="http://schemas.microsoft.com/office/drawing/2014/main" id="{6F0545EB-058A-843C-BF20-7C127DC41751}"/>
                </a:ext>
              </a:extLst>
            </p:cNvPr>
            <p:cNvSpPr/>
            <p:nvPr/>
          </p:nvSpPr>
          <p:spPr>
            <a:xfrm>
              <a:off x="0" y="1933157"/>
              <a:ext cx="5676900" cy="14971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;p9">
              <a:extLst>
                <a:ext uri="{FF2B5EF4-FFF2-40B4-BE49-F238E27FC236}">
                  <a16:creationId xmlns:a16="http://schemas.microsoft.com/office/drawing/2014/main" id="{E33EB9F1-8CC7-3C89-03BC-F950D3DD7016}"/>
                </a:ext>
              </a:extLst>
            </p:cNvPr>
            <p:cNvSpPr/>
            <p:nvPr/>
          </p:nvSpPr>
          <p:spPr>
            <a:xfrm>
              <a:off x="452872" y="2270005"/>
              <a:ext cx="824210" cy="82340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4;p9">
              <a:extLst>
                <a:ext uri="{FF2B5EF4-FFF2-40B4-BE49-F238E27FC236}">
                  <a16:creationId xmlns:a16="http://schemas.microsoft.com/office/drawing/2014/main" id="{CE6D175F-DB33-D3CF-9481-5C18874E575F}"/>
                </a:ext>
              </a:extLst>
            </p:cNvPr>
            <p:cNvSpPr/>
            <p:nvPr/>
          </p:nvSpPr>
          <p:spPr>
            <a:xfrm>
              <a:off x="1729955" y="1933157"/>
              <a:ext cx="3920302" cy="1543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;p9">
              <a:extLst>
                <a:ext uri="{FF2B5EF4-FFF2-40B4-BE49-F238E27FC236}">
                  <a16:creationId xmlns:a16="http://schemas.microsoft.com/office/drawing/2014/main" id="{BF8C802E-1226-CBA8-13E7-833CA2B29BB7}"/>
                </a:ext>
              </a:extLst>
            </p:cNvPr>
            <p:cNvSpPr txBox="1"/>
            <p:nvPr/>
          </p:nvSpPr>
          <p:spPr>
            <a:xfrm>
              <a:off x="1729955" y="1933157"/>
              <a:ext cx="3920302" cy="1543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375" tIns="163375" rIns="163375" bIns="163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Extremist cells are now small and disconnected, preventing large-scale coordination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06;p9">
              <a:extLst>
                <a:ext uri="{FF2B5EF4-FFF2-40B4-BE49-F238E27FC236}">
                  <a16:creationId xmlns:a16="http://schemas.microsoft.com/office/drawing/2014/main" id="{27CE6501-99B5-803A-D2A2-164F9F4ED2EA}"/>
                </a:ext>
              </a:extLst>
            </p:cNvPr>
            <p:cNvSpPr/>
            <p:nvPr/>
          </p:nvSpPr>
          <p:spPr>
            <a:xfrm>
              <a:off x="0" y="3863013"/>
              <a:ext cx="5676900" cy="14971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7;p9">
              <a:extLst>
                <a:ext uri="{FF2B5EF4-FFF2-40B4-BE49-F238E27FC236}">
                  <a16:creationId xmlns:a16="http://schemas.microsoft.com/office/drawing/2014/main" id="{96A53D41-8D95-AE68-5D41-2B676E83D5E5}"/>
                </a:ext>
              </a:extLst>
            </p:cNvPr>
            <p:cNvSpPr/>
            <p:nvPr/>
          </p:nvSpPr>
          <p:spPr>
            <a:xfrm>
              <a:off x="452872" y="4199861"/>
              <a:ext cx="824210" cy="82340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8;p9">
              <a:extLst>
                <a:ext uri="{FF2B5EF4-FFF2-40B4-BE49-F238E27FC236}">
                  <a16:creationId xmlns:a16="http://schemas.microsoft.com/office/drawing/2014/main" id="{E671ECF5-7407-6A09-948E-369C0DCABBC4}"/>
                </a:ext>
              </a:extLst>
            </p:cNvPr>
            <p:cNvSpPr/>
            <p:nvPr/>
          </p:nvSpPr>
          <p:spPr>
            <a:xfrm>
              <a:off x="1729955" y="3863013"/>
              <a:ext cx="3920302" cy="1543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9;p9">
              <a:extLst>
                <a:ext uri="{FF2B5EF4-FFF2-40B4-BE49-F238E27FC236}">
                  <a16:creationId xmlns:a16="http://schemas.microsoft.com/office/drawing/2014/main" id="{5C2A51DF-B898-398C-8A9E-7E09BEA3C7EE}"/>
                </a:ext>
              </a:extLst>
            </p:cNvPr>
            <p:cNvSpPr txBox="1"/>
            <p:nvPr/>
          </p:nvSpPr>
          <p:spPr>
            <a:xfrm>
              <a:off x="1729955" y="3863013"/>
              <a:ext cx="3920302" cy="1543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375" tIns="163375" rIns="163375" bIns="163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 :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Targeting both betweenness &amp; degree centrality nodes effectively resets leadership →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Old influencers were completely removed from power.</a:t>
              </a:r>
              <a:endPara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134;g337881c0cd2_0_0">
            <a:extLst>
              <a:ext uri="{FF2B5EF4-FFF2-40B4-BE49-F238E27FC236}">
                <a16:creationId xmlns:a16="http://schemas.microsoft.com/office/drawing/2014/main" id="{B9EA0624-65FC-16F8-1979-3769833AE6C1}"/>
              </a:ext>
            </a:extLst>
          </p:cNvPr>
          <p:cNvSpPr txBox="1">
            <a:spLocks/>
          </p:cNvSpPr>
          <p:nvPr/>
        </p:nvSpPr>
        <p:spPr>
          <a:xfrm>
            <a:off x="799965" y="2775150"/>
            <a:ext cx="3862129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4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  <a:buFont typeface="Calibri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WHAT THIS MEANS?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4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15f3644d0_3_1"/>
          <p:cNvSpPr/>
          <p:nvPr/>
        </p:nvSpPr>
        <p:spPr>
          <a:xfrm>
            <a:off x="0" y="317714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16" name="Google Shape;216;g3315f3644d0_3_1"/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/>
          <p:cNvSpPr txBox="1">
            <a:spLocks noGrp="1"/>
          </p:cNvSpPr>
          <p:nvPr>
            <p:ph type="title"/>
          </p:nvPr>
        </p:nvSpPr>
        <p:spPr>
          <a:xfrm>
            <a:off x="704088" y="2157414"/>
            <a:ext cx="3229737" cy="278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b="1" dirty="0">
                <a:solidFill>
                  <a:schemeClr val="tx1"/>
                </a:solidFill>
              </a:rPr>
              <a:t>CAN RANDOM REMOVAL WORK?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18" name="Google Shape;218;g3315f3644d0_3_1"/>
          <p:cNvGrpSpPr/>
          <p:nvPr/>
        </p:nvGrpSpPr>
        <p:grpSpPr>
          <a:xfrm>
            <a:off x="4421953" y="4766854"/>
            <a:ext cx="7474774" cy="1903149"/>
            <a:chOff x="-26545" y="3301"/>
            <a:chExt cx="5676945" cy="4463677"/>
          </a:xfrm>
        </p:grpSpPr>
        <p:sp>
          <p:nvSpPr>
            <p:cNvPr id="221" name="Google Shape;221;g3315f3644d0_3_1"/>
            <p:cNvSpPr/>
            <p:nvPr/>
          </p:nvSpPr>
          <p:spPr>
            <a:xfrm>
              <a:off x="1729955" y="3301"/>
              <a:ext cx="3920400" cy="15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3315f3644d0_3_1"/>
            <p:cNvSpPr/>
            <p:nvPr/>
          </p:nvSpPr>
          <p:spPr>
            <a:xfrm>
              <a:off x="-26545" y="413578"/>
              <a:ext cx="5676900" cy="40534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3315f3644d0_3_1"/>
            <p:cNvSpPr/>
            <p:nvPr/>
          </p:nvSpPr>
          <p:spPr>
            <a:xfrm>
              <a:off x="119000" y="1430982"/>
              <a:ext cx="824100" cy="20185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g3315f3644d0_3_1"/>
            <p:cNvSpPr txBox="1"/>
            <p:nvPr/>
          </p:nvSpPr>
          <p:spPr>
            <a:xfrm>
              <a:off x="1088645" y="616062"/>
              <a:ext cx="4561755" cy="3707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375" tIns="163375" rIns="163375" bIns="163375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 :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removal causes less fragmentation compared to targeted removals, indicating that disrupting the network effectively requires removing key nodes.</a:t>
              </a:r>
              <a:endParaRPr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graph of 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CB9C9FB3-EDDF-23D1-9B3D-DA20A2C69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825" y="524094"/>
            <a:ext cx="7962901" cy="43708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B7C87C53-CADE-56A1-FB74-C8F43EA40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15f3644d0_3_1">
            <a:extLst>
              <a:ext uri="{FF2B5EF4-FFF2-40B4-BE49-F238E27FC236}">
                <a16:creationId xmlns:a16="http://schemas.microsoft.com/office/drawing/2014/main" id="{8767AF19-1040-4EDA-2D8E-A9AC100BEC0C}"/>
              </a:ext>
            </a:extLst>
          </p:cNvPr>
          <p:cNvSpPr/>
          <p:nvPr/>
        </p:nvSpPr>
        <p:spPr>
          <a:xfrm>
            <a:off x="0" y="0"/>
            <a:ext cx="12192000" cy="70717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F1ECAA1E-FFAB-E7AE-7331-31BBC727E3AF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13A4E123-139E-C378-C569-A8A179EC0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888" y="1918889"/>
            <a:ext cx="4185700" cy="348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IN" b="1" dirty="0">
                <a:solidFill>
                  <a:schemeClr val="tx1"/>
                </a:solidFill>
              </a:rPr>
              <a:t>TRACKING THE SURVIVORS –</a:t>
            </a:r>
            <a:br>
              <a:rPr lang="en-IN" b="1" dirty="0">
                <a:solidFill>
                  <a:schemeClr val="tx1"/>
                </a:solidFill>
              </a:rPr>
            </a:br>
            <a:br>
              <a:rPr lang="en-IN" b="1" dirty="0">
                <a:solidFill>
                  <a:schemeClr val="tx1"/>
                </a:solidFill>
              </a:rPr>
            </a:br>
            <a:r>
              <a:rPr lang="en-IN" b="1" dirty="0">
                <a:solidFill>
                  <a:schemeClr val="tx1"/>
                </a:solidFill>
              </a:rPr>
              <a:t>WHO REMAINS INFLUENTIAL</a:t>
            </a:r>
          </a:p>
        </p:txBody>
      </p:sp>
      <p:grpSp>
        <p:nvGrpSpPr>
          <p:cNvPr id="218" name="Google Shape;218;g3315f3644d0_3_1">
            <a:extLst>
              <a:ext uri="{FF2B5EF4-FFF2-40B4-BE49-F238E27FC236}">
                <a16:creationId xmlns:a16="http://schemas.microsoft.com/office/drawing/2014/main" id="{D5831825-709A-4855-01D2-6D4C5506E0F8}"/>
              </a:ext>
            </a:extLst>
          </p:cNvPr>
          <p:cNvGrpSpPr/>
          <p:nvPr/>
        </p:nvGrpSpPr>
        <p:grpSpPr>
          <a:xfrm>
            <a:off x="4263053" y="557753"/>
            <a:ext cx="7521291" cy="3646946"/>
            <a:chOff x="-26545" y="3301"/>
            <a:chExt cx="5676945" cy="2674577"/>
          </a:xfrm>
        </p:grpSpPr>
        <p:sp>
          <p:nvSpPr>
            <p:cNvPr id="221" name="Google Shape;221;g3315f3644d0_3_1">
              <a:extLst>
                <a:ext uri="{FF2B5EF4-FFF2-40B4-BE49-F238E27FC236}">
                  <a16:creationId xmlns:a16="http://schemas.microsoft.com/office/drawing/2014/main" id="{7FE1106A-50CB-09E5-3399-DC9FE988CE6C}"/>
                </a:ext>
              </a:extLst>
            </p:cNvPr>
            <p:cNvSpPr/>
            <p:nvPr/>
          </p:nvSpPr>
          <p:spPr>
            <a:xfrm>
              <a:off x="1729955" y="3301"/>
              <a:ext cx="3920400" cy="15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3315f3644d0_3_1">
              <a:extLst>
                <a:ext uri="{FF2B5EF4-FFF2-40B4-BE49-F238E27FC236}">
                  <a16:creationId xmlns:a16="http://schemas.microsoft.com/office/drawing/2014/main" id="{0118FB8D-F259-8E42-F548-81C703D45445}"/>
                </a:ext>
              </a:extLst>
            </p:cNvPr>
            <p:cNvSpPr/>
            <p:nvPr/>
          </p:nvSpPr>
          <p:spPr>
            <a:xfrm>
              <a:off x="-26545" y="125149"/>
              <a:ext cx="5676900" cy="255272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g3315f3644d0_3_1">
              <a:extLst>
                <a:ext uri="{FF2B5EF4-FFF2-40B4-BE49-F238E27FC236}">
                  <a16:creationId xmlns:a16="http://schemas.microsoft.com/office/drawing/2014/main" id="{03C826E8-0E11-48F4-9F95-AE07D22F1662}"/>
                </a:ext>
              </a:extLst>
            </p:cNvPr>
            <p:cNvSpPr txBox="1"/>
            <p:nvPr/>
          </p:nvSpPr>
          <p:spPr>
            <a:xfrm>
              <a:off x="160908" y="125150"/>
              <a:ext cx="5489492" cy="2475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375" tIns="163375" rIns="163375" bIns="163375" anchor="ctr" anchorCtr="0">
              <a:noAutofit/>
            </a:bodyPr>
            <a:lstStyle/>
            <a:p>
              <a:r>
                <a:rPr lang="en-IN" sz="3200" b="1" dirty="0"/>
                <a:t>Top 3 Survivors</a:t>
              </a:r>
              <a:r>
                <a:rPr lang="en-IN" sz="3200" dirty="0"/>
                <a:t> (Degree Centrality | Betweenness Centrality)</a:t>
              </a:r>
            </a:p>
            <a:p>
              <a:endParaRPr lang="en-IN" sz="32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3200" b="1" dirty="0"/>
                <a:t>User 2057</a:t>
              </a:r>
              <a:r>
                <a:rPr lang="en-IN" sz="3200" dirty="0"/>
                <a:t> → (0.203 | 0.000)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3200" b="1" dirty="0"/>
                <a:t>User 6412</a:t>
              </a:r>
              <a:r>
                <a:rPr lang="en-IN" sz="3200" dirty="0"/>
                <a:t> → (0.161 | 0.004)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3200" b="1" dirty="0"/>
                <a:t>User 1121</a:t>
              </a:r>
              <a:r>
                <a:rPr lang="en-IN" sz="3200" dirty="0"/>
                <a:t> → (0.161 | 0.018)</a:t>
              </a:r>
            </a:p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lang="en-IN" sz="2400" dirty="0"/>
            </a:p>
          </p:txBody>
        </p:sp>
      </p:grpSp>
      <p:grpSp>
        <p:nvGrpSpPr>
          <p:cNvPr id="4" name="Google Shape;218;g3315f3644d0_3_1">
            <a:extLst>
              <a:ext uri="{FF2B5EF4-FFF2-40B4-BE49-F238E27FC236}">
                <a16:creationId xmlns:a16="http://schemas.microsoft.com/office/drawing/2014/main" id="{D26C06BD-CCFD-D6BE-73CB-7E31CA27B48F}"/>
              </a:ext>
            </a:extLst>
          </p:cNvPr>
          <p:cNvGrpSpPr/>
          <p:nvPr/>
        </p:nvGrpSpPr>
        <p:grpSpPr>
          <a:xfrm>
            <a:off x="4314824" y="4584599"/>
            <a:ext cx="7521291" cy="2092899"/>
            <a:chOff x="-26545" y="3301"/>
            <a:chExt cx="5676900" cy="2796424"/>
          </a:xfrm>
        </p:grpSpPr>
        <p:sp>
          <p:nvSpPr>
            <p:cNvPr id="5" name="Google Shape;221;g3315f3644d0_3_1">
              <a:extLst>
                <a:ext uri="{FF2B5EF4-FFF2-40B4-BE49-F238E27FC236}">
                  <a16:creationId xmlns:a16="http://schemas.microsoft.com/office/drawing/2014/main" id="{397FAD36-1F2A-8398-78B5-722339057D4C}"/>
                </a:ext>
              </a:extLst>
            </p:cNvPr>
            <p:cNvSpPr/>
            <p:nvPr/>
          </p:nvSpPr>
          <p:spPr>
            <a:xfrm>
              <a:off x="1729955" y="3301"/>
              <a:ext cx="3920400" cy="15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6;g3315f3644d0_3_1">
              <a:extLst>
                <a:ext uri="{FF2B5EF4-FFF2-40B4-BE49-F238E27FC236}">
                  <a16:creationId xmlns:a16="http://schemas.microsoft.com/office/drawing/2014/main" id="{A647513B-2271-5EE1-CFDB-884DD988DFB1}"/>
                </a:ext>
              </a:extLst>
            </p:cNvPr>
            <p:cNvSpPr/>
            <p:nvPr/>
          </p:nvSpPr>
          <p:spPr>
            <a:xfrm>
              <a:off x="-26545" y="125149"/>
              <a:ext cx="5676900" cy="255272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8;g3315f3644d0_3_1">
              <a:extLst>
                <a:ext uri="{FF2B5EF4-FFF2-40B4-BE49-F238E27FC236}">
                  <a16:creationId xmlns:a16="http://schemas.microsoft.com/office/drawing/2014/main" id="{EA48971A-232E-0BAA-7B6D-24560CF4511D}"/>
                </a:ext>
              </a:extLst>
            </p:cNvPr>
            <p:cNvSpPr txBox="1"/>
            <p:nvPr/>
          </p:nvSpPr>
          <p:spPr>
            <a:xfrm>
              <a:off x="120649" y="125150"/>
              <a:ext cx="5529706" cy="2674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375" tIns="163375" rIns="163375" bIns="163375" anchor="ctr" anchorCtr="0">
              <a:noAutofit/>
            </a:bodyPr>
            <a:lstStyle/>
            <a:p>
              <a:endParaRPr lang="en-IN" sz="3200" b="1" dirty="0"/>
            </a:p>
            <a:p>
              <a:r>
                <a:rPr lang="en-IN" sz="3200" b="1" dirty="0"/>
                <a:t>Takeaway:</a:t>
              </a:r>
              <a:r>
                <a:rPr lang="en-IN" sz="3200" dirty="0"/>
                <a:t> Some key figures </a:t>
              </a:r>
              <a:r>
                <a:rPr lang="en-IN" sz="3200" b="1" dirty="0"/>
                <a:t>retain control despite removals</a:t>
              </a:r>
              <a:r>
                <a:rPr lang="en-IN" sz="3200" dirty="0"/>
                <a:t>, meaning the network could </a:t>
              </a:r>
              <a:r>
                <a:rPr lang="en-IN" sz="3200" b="1" dirty="0"/>
                <a:t>rebuild over time</a:t>
              </a:r>
              <a:r>
                <a:rPr lang="en-IN" sz="3200" dirty="0"/>
                <a:t>.</a:t>
              </a:r>
            </a:p>
            <a:p>
              <a:endParaRPr lang="en-US" sz="3200" dirty="0"/>
            </a:p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81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4628F19F-2990-8E5B-82A0-3970FF2A2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15f3644d0_3_1">
            <a:extLst>
              <a:ext uri="{FF2B5EF4-FFF2-40B4-BE49-F238E27FC236}">
                <a16:creationId xmlns:a16="http://schemas.microsoft.com/office/drawing/2014/main" id="{6142329F-BFCC-1507-2CEE-5AAD2FC7C783}"/>
              </a:ext>
            </a:extLst>
          </p:cNvPr>
          <p:cNvSpPr/>
          <p:nvPr/>
        </p:nvSpPr>
        <p:spPr>
          <a:xfrm>
            <a:off x="0" y="542925"/>
            <a:ext cx="12192000" cy="5591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3ABAB5B9-8892-7865-35ED-81BA5DDEBF18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3FA49369-6305-BC11-9D9B-88DF37C517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966" y="1666622"/>
            <a:ext cx="4000622" cy="360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IN" b="1" dirty="0">
                <a:solidFill>
                  <a:schemeClr val="tx1"/>
                </a:solidFill>
              </a:rPr>
              <a:t>WHICH COMMUNITIES WERE AFFECTED THE MOST ?</a:t>
            </a:r>
          </a:p>
        </p:txBody>
      </p:sp>
      <p:grpSp>
        <p:nvGrpSpPr>
          <p:cNvPr id="218" name="Google Shape;218;g3315f3644d0_3_1">
            <a:extLst>
              <a:ext uri="{FF2B5EF4-FFF2-40B4-BE49-F238E27FC236}">
                <a16:creationId xmlns:a16="http://schemas.microsoft.com/office/drawing/2014/main" id="{0AD6E941-60FA-B7E7-6CA1-4EAF9162847B}"/>
              </a:ext>
            </a:extLst>
          </p:cNvPr>
          <p:cNvGrpSpPr/>
          <p:nvPr/>
        </p:nvGrpSpPr>
        <p:grpSpPr>
          <a:xfrm>
            <a:off x="4428588" y="3769501"/>
            <a:ext cx="7044275" cy="2174100"/>
            <a:chOff x="-26545" y="3301"/>
            <a:chExt cx="5676900" cy="4463677"/>
          </a:xfrm>
        </p:grpSpPr>
        <p:sp>
          <p:nvSpPr>
            <p:cNvPr id="221" name="Google Shape;221;g3315f3644d0_3_1">
              <a:extLst>
                <a:ext uri="{FF2B5EF4-FFF2-40B4-BE49-F238E27FC236}">
                  <a16:creationId xmlns:a16="http://schemas.microsoft.com/office/drawing/2014/main" id="{79D93A5C-DE4B-AA21-C82F-7B1EFB43A620}"/>
                </a:ext>
              </a:extLst>
            </p:cNvPr>
            <p:cNvSpPr/>
            <p:nvPr/>
          </p:nvSpPr>
          <p:spPr>
            <a:xfrm>
              <a:off x="1729955" y="3301"/>
              <a:ext cx="3920400" cy="15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3315f3644d0_3_1">
              <a:extLst>
                <a:ext uri="{FF2B5EF4-FFF2-40B4-BE49-F238E27FC236}">
                  <a16:creationId xmlns:a16="http://schemas.microsoft.com/office/drawing/2014/main" id="{929D4B2C-E5D8-8E99-3067-9287DA62DC8E}"/>
                </a:ext>
              </a:extLst>
            </p:cNvPr>
            <p:cNvSpPr/>
            <p:nvPr/>
          </p:nvSpPr>
          <p:spPr>
            <a:xfrm>
              <a:off x="-26545" y="413578"/>
              <a:ext cx="5676900" cy="40534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F7F110FA-7BA5-05FE-90C4-0BAB96D7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170" y="3482975"/>
            <a:ext cx="75849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FE322-87EA-9BB2-5676-5A56DB2BFE9A}"/>
              </a:ext>
            </a:extLst>
          </p:cNvPr>
          <p:cNvSpPr txBox="1"/>
          <p:nvPr/>
        </p:nvSpPr>
        <p:spPr>
          <a:xfrm>
            <a:off x="4609657" y="4357853"/>
            <a:ext cx="6763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Decentralized communities</a:t>
            </a:r>
            <a:r>
              <a:rPr lang="en-IN" sz="2000" dirty="0"/>
              <a:t> survived better.</a:t>
            </a:r>
          </a:p>
          <a:p>
            <a:endParaRPr lang="en-IN" sz="2000" b="1" dirty="0"/>
          </a:p>
          <a:p>
            <a:r>
              <a:rPr lang="en-IN" sz="2000" b="1" dirty="0"/>
              <a:t>Hierarchical structures collapsed the most.</a:t>
            </a:r>
            <a:endParaRPr lang="en-US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CFE8D9-4DDD-3E8C-7FF4-9D5C58823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71994"/>
              </p:ext>
            </p:extLst>
          </p:nvPr>
        </p:nvGraphicFramePr>
        <p:xfrm>
          <a:off x="4428588" y="719665"/>
          <a:ext cx="6832684" cy="2917976"/>
        </p:xfrm>
        <a:graphic>
          <a:graphicData uri="http://schemas.openxmlformats.org/drawingml/2006/table">
            <a:tbl>
              <a:tblPr firstRow="1" bandRow="1">
                <a:tableStyleId>{5D1E113F-A93A-4DC2-BD53-A3CBC29FF004}</a:tableStyleId>
              </a:tblPr>
              <a:tblGrid>
                <a:gridCol w="1708171">
                  <a:extLst>
                    <a:ext uri="{9D8B030D-6E8A-4147-A177-3AD203B41FA5}">
                      <a16:colId xmlns:a16="http://schemas.microsoft.com/office/drawing/2014/main" val="4186161154"/>
                    </a:ext>
                  </a:extLst>
                </a:gridCol>
                <a:gridCol w="1708171">
                  <a:extLst>
                    <a:ext uri="{9D8B030D-6E8A-4147-A177-3AD203B41FA5}">
                      <a16:colId xmlns:a16="http://schemas.microsoft.com/office/drawing/2014/main" val="1153660413"/>
                    </a:ext>
                  </a:extLst>
                </a:gridCol>
                <a:gridCol w="1708171">
                  <a:extLst>
                    <a:ext uri="{9D8B030D-6E8A-4147-A177-3AD203B41FA5}">
                      <a16:colId xmlns:a16="http://schemas.microsoft.com/office/drawing/2014/main" val="2579930570"/>
                    </a:ext>
                  </a:extLst>
                </a:gridCol>
                <a:gridCol w="1708171">
                  <a:extLst>
                    <a:ext uri="{9D8B030D-6E8A-4147-A177-3AD203B41FA5}">
                      <a16:colId xmlns:a16="http://schemas.microsoft.com/office/drawing/2014/main" val="3296325070"/>
                    </a:ext>
                  </a:extLst>
                </a:gridCol>
              </a:tblGrid>
              <a:tr h="665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 dirty="0"/>
                        <a:t>Community ID</a:t>
                      </a:r>
                    </a:p>
                    <a:p>
                      <a:endParaRPr lang="en-US" sz="18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 dirty="0"/>
                        <a:t>Size Before</a:t>
                      </a:r>
                    </a:p>
                    <a:p>
                      <a:endParaRPr lang="en-US" sz="18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Size After</a:t>
                      </a:r>
                      <a:endParaRPr lang="en-US" sz="18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 dirty="0"/>
                        <a:t>% Reduction</a:t>
                      </a:r>
                    </a:p>
                    <a:p>
                      <a:endParaRPr lang="en-US" sz="18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074686"/>
                  </a:ext>
                </a:extLst>
              </a:tr>
              <a:tr h="671894"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/>
                        <a:t>🔻 </a:t>
                      </a:r>
                      <a:r>
                        <a:rPr lang="en-IN" sz="1800" b="1" dirty="0"/>
                        <a:t>63%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548284"/>
                  </a:ext>
                </a:extLst>
              </a:tr>
              <a:tr h="665841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/>
                        <a:t>🔻 </a:t>
                      </a:r>
                      <a:r>
                        <a:rPr lang="en-IN" sz="1800" b="1" dirty="0"/>
                        <a:t>57%</a:t>
                      </a:r>
                      <a:endParaRPr lang="en-IN" sz="1800" dirty="0"/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07886"/>
                  </a:ext>
                </a:extLst>
              </a:tr>
              <a:tr h="665841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/>
                        <a:t>🔻 </a:t>
                      </a:r>
                      <a:r>
                        <a:rPr lang="en-IN" sz="1800" b="1" dirty="0"/>
                        <a:t>50%</a:t>
                      </a:r>
                      <a:endParaRPr lang="en-IN" sz="1800" dirty="0"/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58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16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D4C7F49B-488E-E64D-9C9B-E87F8E8E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C385CC80-DD97-C2E3-FA3D-16061C96DE0E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32F12050-0565-BAB8-6D6E-268901D394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966" y="914400"/>
            <a:ext cx="4000622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IN" b="1" dirty="0">
                <a:solidFill>
                  <a:schemeClr val="tx1"/>
                </a:solidFill>
              </a:rPr>
              <a:t>CAN THE NETWORK REBUILD?</a:t>
            </a:r>
          </a:p>
        </p:txBody>
      </p:sp>
      <p:grpSp>
        <p:nvGrpSpPr>
          <p:cNvPr id="218" name="Google Shape;218;g3315f3644d0_3_1">
            <a:extLst>
              <a:ext uri="{FF2B5EF4-FFF2-40B4-BE49-F238E27FC236}">
                <a16:creationId xmlns:a16="http://schemas.microsoft.com/office/drawing/2014/main" id="{71DF9081-06E2-4469-A463-3E2772D2FE4D}"/>
              </a:ext>
            </a:extLst>
          </p:cNvPr>
          <p:cNvGrpSpPr/>
          <p:nvPr/>
        </p:nvGrpSpPr>
        <p:grpSpPr>
          <a:xfrm>
            <a:off x="167659" y="3214269"/>
            <a:ext cx="8255598" cy="3500993"/>
            <a:chOff x="-26545" y="3301"/>
            <a:chExt cx="5676945" cy="4463677"/>
          </a:xfrm>
        </p:grpSpPr>
        <p:sp>
          <p:nvSpPr>
            <p:cNvPr id="221" name="Google Shape;221;g3315f3644d0_3_1">
              <a:extLst>
                <a:ext uri="{FF2B5EF4-FFF2-40B4-BE49-F238E27FC236}">
                  <a16:creationId xmlns:a16="http://schemas.microsoft.com/office/drawing/2014/main" id="{F0F1388B-8713-4E71-8FEA-AC7945C86AA4}"/>
                </a:ext>
              </a:extLst>
            </p:cNvPr>
            <p:cNvSpPr/>
            <p:nvPr/>
          </p:nvSpPr>
          <p:spPr>
            <a:xfrm>
              <a:off x="1729955" y="3301"/>
              <a:ext cx="3920400" cy="15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3315f3644d0_3_1">
              <a:extLst>
                <a:ext uri="{FF2B5EF4-FFF2-40B4-BE49-F238E27FC236}">
                  <a16:creationId xmlns:a16="http://schemas.microsoft.com/office/drawing/2014/main" id="{F5F8F7DE-B74C-EC23-98E0-CAD894AAD5C1}"/>
                </a:ext>
              </a:extLst>
            </p:cNvPr>
            <p:cNvSpPr/>
            <p:nvPr/>
          </p:nvSpPr>
          <p:spPr>
            <a:xfrm>
              <a:off x="-26545" y="413578"/>
              <a:ext cx="5676900" cy="40534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g3315f3644d0_3_1">
              <a:extLst>
                <a:ext uri="{FF2B5EF4-FFF2-40B4-BE49-F238E27FC236}">
                  <a16:creationId xmlns:a16="http://schemas.microsoft.com/office/drawing/2014/main" id="{13AE37AD-6261-824D-2A8A-AF3C66AFB262}"/>
                </a:ext>
              </a:extLst>
            </p:cNvPr>
            <p:cNvSpPr txBox="1"/>
            <p:nvPr/>
          </p:nvSpPr>
          <p:spPr>
            <a:xfrm>
              <a:off x="1088645" y="616062"/>
              <a:ext cx="4561755" cy="3707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375" tIns="163375" rIns="163375" bIns="163375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lang="en-IN" sz="2400" dirty="0"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7513E4A0-E704-457F-FB75-516FEF9DC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170" y="3482975"/>
            <a:ext cx="75849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3E975-9869-FC1D-A703-05256917FB52}"/>
              </a:ext>
            </a:extLst>
          </p:cNvPr>
          <p:cNvSpPr txBox="1"/>
          <p:nvPr/>
        </p:nvSpPr>
        <p:spPr>
          <a:xfrm>
            <a:off x="435846" y="3812736"/>
            <a:ext cx="79969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Despite removals, the network shows potential for regrowth.</a:t>
            </a:r>
            <a:br>
              <a:rPr lang="en-IN" sz="1800" dirty="0"/>
            </a:br>
            <a:r>
              <a:rPr lang="en-IN" sz="1800" b="1" dirty="0"/>
              <a:t>Link Prediction Analysis</a:t>
            </a:r>
            <a:r>
              <a:rPr lang="en-IN" sz="1800" dirty="0"/>
              <a:t> identifies the most likely new connections based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Jaccard Coefficient</a:t>
            </a:r>
            <a:r>
              <a:rPr lang="en-IN" sz="1800" dirty="0"/>
              <a:t> (shared </a:t>
            </a:r>
            <a:r>
              <a:rPr lang="en-IN" sz="1800" dirty="0" err="1"/>
              <a:t>neighbors</a:t>
            </a:r>
            <a:r>
              <a:rPr lang="en-IN" sz="1800" dirty="0"/>
              <a:t>)</a:t>
            </a:r>
          </a:p>
          <a:p>
            <a:endParaRPr lang="en-I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These nodes could act as </a:t>
            </a:r>
            <a:r>
              <a:rPr lang="en-IN" sz="1800" b="1" dirty="0"/>
              <a:t>new bridges</a:t>
            </a:r>
            <a:r>
              <a:rPr lang="en-IN" sz="1800" dirty="0"/>
              <a:t>, reestablishing lost connections.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Monitoring these connections</a:t>
            </a:r>
            <a:r>
              <a:rPr lang="en-IN" sz="1800" dirty="0"/>
              <a:t> is critical for network disruption strategies.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40005-8F7B-FD0D-D092-03CEA1E8D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64" y="125434"/>
            <a:ext cx="3168021" cy="316974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BDD44D-AA1A-A3F1-093A-EE72B983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035" y="3906397"/>
            <a:ext cx="3473965" cy="22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34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2E7A83D8-6052-AA3F-DD44-43B48B6E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15f3644d0_3_1">
            <a:extLst>
              <a:ext uri="{FF2B5EF4-FFF2-40B4-BE49-F238E27FC236}">
                <a16:creationId xmlns:a16="http://schemas.microsoft.com/office/drawing/2014/main" id="{1FAF8568-448A-83BE-9172-F2C6F597D5BB}"/>
              </a:ext>
            </a:extLst>
          </p:cNvPr>
          <p:cNvSpPr/>
          <p:nvPr/>
        </p:nvSpPr>
        <p:spPr>
          <a:xfrm>
            <a:off x="0" y="21375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1871310F-E40B-B3C4-6762-D8750A7BB891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9A4C7369-D030-13D1-C1F0-7C78B9E330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966" y="1785938"/>
            <a:ext cx="3715409" cy="344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IN" b="1" dirty="0"/>
              <a:t>PREDICTING FUTURE EXTREMIST RECRUITERS</a:t>
            </a:r>
            <a:r>
              <a:rPr lang="en-IN" b="1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218" name="Google Shape;218;g3315f3644d0_3_1">
            <a:extLst>
              <a:ext uri="{FF2B5EF4-FFF2-40B4-BE49-F238E27FC236}">
                <a16:creationId xmlns:a16="http://schemas.microsoft.com/office/drawing/2014/main" id="{EF58868D-4AD7-6F37-29A8-781E2EFCF3A3}"/>
              </a:ext>
            </a:extLst>
          </p:cNvPr>
          <p:cNvGrpSpPr/>
          <p:nvPr/>
        </p:nvGrpSpPr>
        <p:grpSpPr>
          <a:xfrm>
            <a:off x="3542775" y="3671888"/>
            <a:ext cx="8220068" cy="2972354"/>
            <a:chOff x="-26545" y="3301"/>
            <a:chExt cx="5676900" cy="4463677"/>
          </a:xfrm>
        </p:grpSpPr>
        <p:sp>
          <p:nvSpPr>
            <p:cNvPr id="221" name="Google Shape;221;g3315f3644d0_3_1">
              <a:extLst>
                <a:ext uri="{FF2B5EF4-FFF2-40B4-BE49-F238E27FC236}">
                  <a16:creationId xmlns:a16="http://schemas.microsoft.com/office/drawing/2014/main" id="{F982EB5C-7CD1-CBBC-234A-3F828E1381CE}"/>
                </a:ext>
              </a:extLst>
            </p:cNvPr>
            <p:cNvSpPr/>
            <p:nvPr/>
          </p:nvSpPr>
          <p:spPr>
            <a:xfrm>
              <a:off x="1729955" y="3301"/>
              <a:ext cx="3920400" cy="15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g3315f3644d0_3_1">
              <a:extLst>
                <a:ext uri="{FF2B5EF4-FFF2-40B4-BE49-F238E27FC236}">
                  <a16:creationId xmlns:a16="http://schemas.microsoft.com/office/drawing/2014/main" id="{B848EB6D-7701-2853-67F8-4C390B123EF2}"/>
                </a:ext>
              </a:extLst>
            </p:cNvPr>
            <p:cNvSpPr/>
            <p:nvPr/>
          </p:nvSpPr>
          <p:spPr>
            <a:xfrm>
              <a:off x="-26545" y="876867"/>
              <a:ext cx="5676900" cy="3590111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CCC3F005-A4E3-E6CA-E909-B61C7F754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170" y="3482975"/>
            <a:ext cx="75849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28ADC-517D-FAAF-5D79-A5FA524FAAEC}"/>
              </a:ext>
            </a:extLst>
          </p:cNvPr>
          <p:cNvSpPr txBox="1"/>
          <p:nvPr/>
        </p:nvSpPr>
        <p:spPr>
          <a:xfrm>
            <a:off x="3971925" y="4351937"/>
            <a:ext cx="77909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4,643 potential new links identified.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High-risk nodes (e.g., 1121, 1115) appear frequently in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These nodes are likely to form multiple new extremist connections.</a:t>
            </a:r>
          </a:p>
          <a:p>
            <a:endParaRPr lang="en-IN" sz="1800" dirty="0"/>
          </a:p>
          <a:p>
            <a:r>
              <a:rPr lang="en-IN" sz="1800" b="1" dirty="0"/>
              <a:t>Implication:</a:t>
            </a:r>
          </a:p>
          <a:p>
            <a:r>
              <a:rPr lang="en-IN" sz="1800" dirty="0"/>
              <a:t>Extremist networks are </a:t>
            </a:r>
            <a:r>
              <a:rPr lang="en-IN" sz="1800" b="1" dirty="0"/>
              <a:t>self-healing</a:t>
            </a:r>
            <a:r>
              <a:rPr lang="en-IN" sz="1800" dirty="0"/>
              <a:t>—new recruiters will emerge.</a:t>
            </a:r>
          </a:p>
          <a:p>
            <a:r>
              <a:rPr lang="en-IN" sz="1800" dirty="0"/>
              <a:t>Monitoring predicted connections can help disrupt future recruitment.</a:t>
            </a:r>
          </a:p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6ECC11D-0755-18DF-FE8D-E4221C030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91365"/>
            <a:ext cx="6738977" cy="381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158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924B0ADB-A014-A4B7-ED09-BA8BA77AE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49939DAF-66A9-585A-DFD2-1D5F6352A874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6E9DAB22-3A9E-96EB-AD6E-29C1653B8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966" y="2114549"/>
            <a:ext cx="3447096" cy="365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b="1" dirty="0">
                <a:solidFill>
                  <a:schemeClr val="tx1"/>
                </a:solidFill>
              </a:rPr>
              <a:t>IDENTIFYING FUTURE EXTREMIST RECRUITERS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Google Shape;198;p9">
            <a:extLst>
              <a:ext uri="{FF2B5EF4-FFF2-40B4-BE49-F238E27FC236}">
                <a16:creationId xmlns:a16="http://schemas.microsoft.com/office/drawing/2014/main" id="{FD8F5D49-F98D-B8EC-A314-4B17ADF05162}"/>
              </a:ext>
            </a:extLst>
          </p:cNvPr>
          <p:cNvSpPr/>
          <p:nvPr/>
        </p:nvSpPr>
        <p:spPr>
          <a:xfrm>
            <a:off x="3875062" y="727202"/>
            <a:ext cx="7516838" cy="14971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9;p9">
            <a:extLst>
              <a:ext uri="{FF2B5EF4-FFF2-40B4-BE49-F238E27FC236}">
                <a16:creationId xmlns:a16="http://schemas.microsoft.com/office/drawing/2014/main" id="{A71AB660-3F21-AF85-698E-C5B654BB22CB}"/>
              </a:ext>
            </a:extLst>
          </p:cNvPr>
          <p:cNvSpPr/>
          <p:nvPr/>
        </p:nvSpPr>
        <p:spPr>
          <a:xfrm>
            <a:off x="4014788" y="1064050"/>
            <a:ext cx="951618" cy="8234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1;p9">
            <a:extLst>
              <a:ext uri="{FF2B5EF4-FFF2-40B4-BE49-F238E27FC236}">
                <a16:creationId xmlns:a16="http://schemas.microsoft.com/office/drawing/2014/main" id="{6D135A75-B2FD-2166-6402-32EFA49413D8}"/>
              </a:ext>
            </a:extLst>
          </p:cNvPr>
          <p:cNvSpPr txBox="1"/>
          <p:nvPr/>
        </p:nvSpPr>
        <p:spPr>
          <a:xfrm>
            <a:off x="4966406" y="727202"/>
            <a:ext cx="6565220" cy="15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375" tIns="163375" rIns="163375" bIns="163375" anchor="ctr" anchorCtr="0">
            <a:noAutofit/>
          </a:bodyPr>
          <a:lstStyle/>
          <a:p>
            <a:r>
              <a:rPr lang="en-IN" sz="1800" dirty="0"/>
              <a:t>1121 &amp; 1115:  Network bridges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 nodes could act as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future key recruiters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central connectors</a:t>
            </a:r>
            <a:endParaRPr lang="en-IN" sz="1800" dirty="0"/>
          </a:p>
        </p:txBody>
      </p:sp>
      <p:sp>
        <p:nvSpPr>
          <p:cNvPr id="17" name="Google Shape;202;p9">
            <a:extLst>
              <a:ext uri="{FF2B5EF4-FFF2-40B4-BE49-F238E27FC236}">
                <a16:creationId xmlns:a16="http://schemas.microsoft.com/office/drawing/2014/main" id="{AA6F8276-DE5E-3F2B-7084-6D7B52F4AF1B}"/>
              </a:ext>
            </a:extLst>
          </p:cNvPr>
          <p:cNvSpPr/>
          <p:nvPr/>
        </p:nvSpPr>
        <p:spPr>
          <a:xfrm>
            <a:off x="3875062" y="2657058"/>
            <a:ext cx="7516838" cy="14971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5;p9">
            <a:extLst>
              <a:ext uri="{FF2B5EF4-FFF2-40B4-BE49-F238E27FC236}">
                <a16:creationId xmlns:a16="http://schemas.microsoft.com/office/drawing/2014/main" id="{E2974DEA-2895-B110-66DF-175C055F614D}"/>
              </a:ext>
            </a:extLst>
          </p:cNvPr>
          <p:cNvSpPr txBox="1"/>
          <p:nvPr/>
        </p:nvSpPr>
        <p:spPr>
          <a:xfrm>
            <a:off x="5081588" y="2657058"/>
            <a:ext cx="6283669" cy="15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375" tIns="163375" rIns="163375" bIns="163375" anchor="ctr" anchorCtr="0">
            <a:no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4,643 potential new links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exceeded the average Jaccard score → This means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reconnections are still possible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despite intervention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6;p9">
            <a:extLst>
              <a:ext uri="{FF2B5EF4-FFF2-40B4-BE49-F238E27FC236}">
                <a16:creationId xmlns:a16="http://schemas.microsoft.com/office/drawing/2014/main" id="{8AB7ED81-E615-A697-A6DE-0FE4693FE516}"/>
              </a:ext>
            </a:extLst>
          </p:cNvPr>
          <p:cNvSpPr/>
          <p:nvPr/>
        </p:nvSpPr>
        <p:spPr>
          <a:xfrm>
            <a:off x="3875062" y="4586914"/>
            <a:ext cx="7516838" cy="14971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7;p9">
            <a:extLst>
              <a:ext uri="{FF2B5EF4-FFF2-40B4-BE49-F238E27FC236}">
                <a16:creationId xmlns:a16="http://schemas.microsoft.com/office/drawing/2014/main" id="{3C019F27-79E0-2FF9-C74C-32621D5E2B13}"/>
              </a:ext>
            </a:extLst>
          </p:cNvPr>
          <p:cNvSpPr/>
          <p:nvPr/>
        </p:nvSpPr>
        <p:spPr>
          <a:xfrm>
            <a:off x="3990244" y="4947153"/>
            <a:ext cx="1091344" cy="823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09;p9">
            <a:extLst>
              <a:ext uri="{FF2B5EF4-FFF2-40B4-BE49-F238E27FC236}">
                <a16:creationId xmlns:a16="http://schemas.microsoft.com/office/drawing/2014/main" id="{C83C1118-6CAC-F2AD-B6A1-9E9797BA5CF6}"/>
              </a:ext>
            </a:extLst>
          </p:cNvPr>
          <p:cNvSpPr txBox="1"/>
          <p:nvPr/>
        </p:nvSpPr>
        <p:spPr>
          <a:xfrm>
            <a:off x="5196770" y="4586914"/>
            <a:ext cx="6168487" cy="15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375" tIns="163375" rIns="163375" bIns="163375" anchor="ctr" anchorCtr="0">
            <a:noAutofit/>
          </a:bodyPr>
          <a:lstStyle/>
          <a:p>
            <a:r>
              <a:rPr lang="en-IN" sz="1800" dirty="0"/>
              <a:t>To weaken recruitment, disrupt faction-based influencers, not just network connectors</a:t>
            </a:r>
          </a:p>
        </p:txBody>
      </p:sp>
      <p:pic>
        <p:nvPicPr>
          <p:cNvPr id="24" name="Graphic 23" descr="Cycle with people outline">
            <a:extLst>
              <a:ext uri="{FF2B5EF4-FFF2-40B4-BE49-F238E27FC236}">
                <a16:creationId xmlns:a16="http://schemas.microsoft.com/office/drawing/2014/main" id="{AFCF940E-CE62-4A23-5329-51F4E04F6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8716" y="29250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3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6EE530B3-8B22-7739-0ED4-0E1AACD21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9FBB1929-0D30-8705-F99C-1F4A05CE6FEC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6D8F38FE-A98A-3FA5-79C6-C94712C40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175" y="2085978"/>
            <a:ext cx="4271425" cy="325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IN" b="1" dirty="0">
                <a:solidFill>
                  <a:schemeClr val="tx1"/>
                </a:solidFill>
              </a:rPr>
              <a:t>Key Takeaways</a:t>
            </a:r>
          </a:p>
        </p:txBody>
      </p:sp>
      <p:sp>
        <p:nvSpPr>
          <p:cNvPr id="2" name="Google Shape;198;p9">
            <a:extLst>
              <a:ext uri="{FF2B5EF4-FFF2-40B4-BE49-F238E27FC236}">
                <a16:creationId xmlns:a16="http://schemas.microsoft.com/office/drawing/2014/main" id="{7FEC611C-4762-A867-D8E5-D411E6BB3BA9}"/>
              </a:ext>
            </a:extLst>
          </p:cNvPr>
          <p:cNvSpPr>
            <a:spLocks/>
          </p:cNvSpPr>
          <p:nvPr/>
        </p:nvSpPr>
        <p:spPr>
          <a:xfrm>
            <a:off x="4528600" y="1006762"/>
            <a:ext cx="6863435" cy="9000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01;p9">
            <a:extLst>
              <a:ext uri="{FF2B5EF4-FFF2-40B4-BE49-F238E27FC236}">
                <a16:creationId xmlns:a16="http://schemas.microsoft.com/office/drawing/2014/main" id="{80783930-774E-1459-1663-573D3866226E}"/>
              </a:ext>
            </a:extLst>
          </p:cNvPr>
          <p:cNvSpPr txBox="1"/>
          <p:nvPr/>
        </p:nvSpPr>
        <p:spPr>
          <a:xfrm>
            <a:off x="5625549" y="1006763"/>
            <a:ext cx="5532989" cy="91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375" tIns="163375" rIns="163375" bIns="163375" anchor="ctr" anchorCtr="0">
            <a:noAutofit/>
          </a:bodyPr>
          <a:lstStyle/>
          <a:p>
            <a:pPr algn="just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Extremist networks are resilient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Even after removing key individuals, they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try to rebuild</a:t>
            </a:r>
            <a:endParaRPr lang="en-IN" sz="1800" dirty="0"/>
          </a:p>
        </p:txBody>
      </p:sp>
      <p:sp>
        <p:nvSpPr>
          <p:cNvPr id="11" name="Google Shape;202;p9">
            <a:extLst>
              <a:ext uri="{FF2B5EF4-FFF2-40B4-BE49-F238E27FC236}">
                <a16:creationId xmlns:a16="http://schemas.microsoft.com/office/drawing/2014/main" id="{3915972F-B3FC-272D-52C6-7C9861592F72}"/>
              </a:ext>
            </a:extLst>
          </p:cNvPr>
          <p:cNvSpPr>
            <a:spLocks/>
          </p:cNvSpPr>
          <p:nvPr/>
        </p:nvSpPr>
        <p:spPr>
          <a:xfrm>
            <a:off x="4546076" y="2395213"/>
            <a:ext cx="6863435" cy="9000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05;p9">
            <a:extLst>
              <a:ext uri="{FF2B5EF4-FFF2-40B4-BE49-F238E27FC236}">
                <a16:creationId xmlns:a16="http://schemas.microsoft.com/office/drawing/2014/main" id="{F52420A6-5828-536D-0FB2-BE1099CB931A}"/>
              </a:ext>
            </a:extLst>
          </p:cNvPr>
          <p:cNvSpPr txBox="1"/>
          <p:nvPr/>
        </p:nvSpPr>
        <p:spPr>
          <a:xfrm>
            <a:off x="5625549" y="2373891"/>
            <a:ext cx="5532989" cy="9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375" tIns="163375" rIns="163375" bIns="163375" anchor="ctr" anchorCtr="0">
            <a:noAutofit/>
          </a:bodyPr>
          <a:lstStyle/>
          <a:p>
            <a:pPr algn="just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Strategic monitoring is crucial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Identifying these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frequent connectors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can help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prevent recruitment and radicalization</a:t>
            </a:r>
            <a:endParaRPr lang="en-IN" sz="1800" dirty="0"/>
          </a:p>
        </p:txBody>
      </p:sp>
      <p:sp>
        <p:nvSpPr>
          <p:cNvPr id="14" name="Google Shape;206;p9">
            <a:extLst>
              <a:ext uri="{FF2B5EF4-FFF2-40B4-BE49-F238E27FC236}">
                <a16:creationId xmlns:a16="http://schemas.microsoft.com/office/drawing/2014/main" id="{466F6E0A-46F7-6AEB-853F-51C380C18198}"/>
              </a:ext>
            </a:extLst>
          </p:cNvPr>
          <p:cNvSpPr>
            <a:spLocks/>
          </p:cNvSpPr>
          <p:nvPr/>
        </p:nvSpPr>
        <p:spPr>
          <a:xfrm>
            <a:off x="4528600" y="3710077"/>
            <a:ext cx="6863435" cy="9000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5" name="Google Shape;207;p9">
            <a:extLst>
              <a:ext uri="{FF2B5EF4-FFF2-40B4-BE49-F238E27FC236}">
                <a16:creationId xmlns:a16="http://schemas.microsoft.com/office/drawing/2014/main" id="{790F5FD9-0691-102B-6B25-0E09E3BD243B}"/>
              </a:ext>
            </a:extLst>
          </p:cNvPr>
          <p:cNvSpPr/>
          <p:nvPr/>
        </p:nvSpPr>
        <p:spPr>
          <a:xfrm>
            <a:off x="4578835" y="4928823"/>
            <a:ext cx="996479" cy="7695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6;p9">
            <a:extLst>
              <a:ext uri="{FF2B5EF4-FFF2-40B4-BE49-F238E27FC236}">
                <a16:creationId xmlns:a16="http://schemas.microsoft.com/office/drawing/2014/main" id="{354A1AD9-2208-C0F5-E1D7-F7CB81883BC8}"/>
              </a:ext>
            </a:extLst>
          </p:cNvPr>
          <p:cNvSpPr>
            <a:spLocks/>
          </p:cNvSpPr>
          <p:nvPr/>
        </p:nvSpPr>
        <p:spPr>
          <a:xfrm>
            <a:off x="4498283" y="5081086"/>
            <a:ext cx="6863435" cy="9000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03D230-4C2E-B0C8-F9A1-46546C421C97}"/>
              </a:ext>
            </a:extLst>
          </p:cNvPr>
          <p:cNvSpPr txBox="1"/>
          <p:nvPr/>
        </p:nvSpPr>
        <p:spPr>
          <a:xfrm>
            <a:off x="5773892" y="3710077"/>
            <a:ext cx="538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Early intervention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Authorities can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 and disrupt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emerging influential nodes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they fully re-establish connections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1F00E-5C88-1F3E-CCE6-64CDDA89617E}"/>
              </a:ext>
            </a:extLst>
          </p:cNvPr>
          <p:cNvSpPr txBox="1"/>
          <p:nvPr/>
        </p:nvSpPr>
        <p:spPr>
          <a:xfrm>
            <a:off x="5773892" y="5081086"/>
            <a:ext cx="538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/>
              <a:t>The network does not collapse completely—it </a:t>
            </a:r>
            <a:r>
              <a:rPr lang="en-IN" sz="1800" b="1" dirty="0"/>
              <a:t>rebuilds in new forms</a:t>
            </a:r>
            <a:r>
              <a:rPr lang="en-IN" sz="1800" dirty="0"/>
              <a:t>. Intervention must </a:t>
            </a:r>
            <a:r>
              <a:rPr lang="en-IN" sz="1800" b="1" dirty="0"/>
              <a:t>target emerging connections</a:t>
            </a:r>
            <a:r>
              <a:rPr lang="en-IN" sz="1800" dirty="0"/>
              <a:t> early</a:t>
            </a:r>
            <a:endParaRPr lang="en-US" sz="1800" dirty="0"/>
          </a:p>
        </p:txBody>
      </p:sp>
      <p:pic>
        <p:nvPicPr>
          <p:cNvPr id="23" name="Graphic 22" descr="Artificial Intelligence with solid fill">
            <a:extLst>
              <a:ext uri="{FF2B5EF4-FFF2-40B4-BE49-F238E27FC236}">
                <a16:creationId xmlns:a16="http://schemas.microsoft.com/office/drawing/2014/main" id="{EE5E54A4-A8AE-31C5-1A82-C98289871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7849" y="5153466"/>
            <a:ext cx="778570" cy="77857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C0E3C336-B5FA-F83C-0618-26A0FFE87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9121" y="3670774"/>
            <a:ext cx="900000" cy="900000"/>
          </a:xfrm>
          <a:prstGeom prst="rect">
            <a:avLst/>
          </a:prstGeom>
        </p:spPr>
      </p:pic>
      <p:pic>
        <p:nvPicPr>
          <p:cNvPr id="29" name="Graphic 28" descr="Social distancing outline">
            <a:extLst>
              <a:ext uri="{FF2B5EF4-FFF2-40B4-BE49-F238E27FC236}">
                <a16:creationId xmlns:a16="http://schemas.microsoft.com/office/drawing/2014/main" id="{60F5F507-81D9-CE36-0FD9-1CF6CB8055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0914" y="2424789"/>
            <a:ext cx="798207" cy="798207"/>
          </a:xfrm>
          <a:prstGeom prst="rect">
            <a:avLst/>
          </a:prstGeom>
        </p:spPr>
      </p:pic>
      <p:pic>
        <p:nvPicPr>
          <p:cNvPr id="31" name="Graphic 30" descr="Connections with solid fill">
            <a:extLst>
              <a:ext uri="{FF2B5EF4-FFF2-40B4-BE49-F238E27FC236}">
                <a16:creationId xmlns:a16="http://schemas.microsoft.com/office/drawing/2014/main" id="{5E03D493-D640-352F-D0F3-A8FAD705FA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0426" y="10116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2E7A83D8-6052-AA3F-DD44-43B48B6E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15f3644d0_3_1">
            <a:extLst>
              <a:ext uri="{FF2B5EF4-FFF2-40B4-BE49-F238E27FC236}">
                <a16:creationId xmlns:a16="http://schemas.microsoft.com/office/drawing/2014/main" id="{1FAF8568-448A-83BE-9172-F2C6F597D5BB}"/>
              </a:ext>
            </a:extLst>
          </p:cNvPr>
          <p:cNvSpPr/>
          <p:nvPr/>
        </p:nvSpPr>
        <p:spPr>
          <a:xfrm>
            <a:off x="-9839" y="282575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1871310F-E40B-B3C4-6762-D8750A7BB891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9A4C7369-D030-13D1-C1F0-7C78B9E330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966" y="1785938"/>
            <a:ext cx="3715409" cy="344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IN" b="1" dirty="0"/>
              <a:t>PREDICTING FUTURE EXTREMIST RECRUITERS</a:t>
            </a:r>
            <a:r>
              <a:rPr lang="en-IN" b="1" dirty="0">
                <a:solidFill>
                  <a:schemeClr val="tx1"/>
                </a:solidFill>
              </a:rPr>
              <a:t>?</a:t>
            </a:r>
            <a:br>
              <a:rPr lang="en-IN" b="1" dirty="0">
                <a:solidFill>
                  <a:schemeClr val="tx1"/>
                </a:solidFill>
              </a:rPr>
            </a:b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3F005-A4E3-E6CA-E909-B61C7F754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170" y="3482975"/>
            <a:ext cx="75849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E453E-3D52-7121-DE38-4F4A017BAEC5}"/>
              </a:ext>
            </a:extLst>
          </p:cNvPr>
          <p:cNvSpPr txBox="1"/>
          <p:nvPr/>
        </p:nvSpPr>
        <p:spPr>
          <a:xfrm>
            <a:off x="1222289" y="238473"/>
            <a:ext cx="10169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+mj-lt"/>
              </a:rPr>
              <a:t>Based on </a:t>
            </a: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+mj-lt"/>
              </a:rPr>
              <a:t>Degree centrality and betweenness score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Google Shape;217;g3315f3644d0_3_1">
            <a:extLst>
              <a:ext uri="{FF2B5EF4-FFF2-40B4-BE49-F238E27FC236}">
                <a16:creationId xmlns:a16="http://schemas.microsoft.com/office/drawing/2014/main" id="{02A623FD-C2A6-A2F6-74B7-FE61ADC22FF7}"/>
              </a:ext>
            </a:extLst>
          </p:cNvPr>
          <p:cNvSpPr txBox="1">
            <a:spLocks/>
          </p:cNvSpPr>
          <p:nvPr/>
        </p:nvSpPr>
        <p:spPr>
          <a:xfrm>
            <a:off x="6190922" y="1012162"/>
            <a:ext cx="3715409" cy="21178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4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+mj-lt"/>
              </a:rPr>
              <a:t>Avg. Degree centrality of N/W: 0.00135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800" b="0" i="0" u="none" strike="noStrike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+mj-lt"/>
              </a:rPr>
              <a:t>Top 5% Betweenness centrality: 3.64e-05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800" b="0" i="0" u="none" strike="noStrike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+mj-lt"/>
              </a:rPr>
              <a:t>Avg. Eigenvector centrality: 0.0016</a:t>
            </a:r>
          </a:p>
          <a:p>
            <a:br>
              <a:rPr lang="en-US" sz="1800" dirty="0">
                <a:solidFill>
                  <a:schemeClr val="tx1"/>
                </a:solidFill>
                <a:latin typeface="+mj-lt"/>
              </a:rPr>
            </a:br>
            <a:br>
              <a:rPr lang="en-US" sz="1800" dirty="0">
                <a:solidFill>
                  <a:schemeClr val="tx1"/>
                </a:solidFill>
                <a:latin typeface="+mj-lt"/>
              </a:rPr>
            </a:br>
            <a:endParaRPr lang="en-IN" sz="18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47C417-7BA2-0791-81E0-01B378D47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83" y="1628775"/>
            <a:ext cx="4736842" cy="457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42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C6F72F3E-D8A9-ED18-7506-DAAB9DB9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EF1BF3B9-6128-BB8C-1E3C-2AD842AA7EB1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A8B3C5DB-DC2D-7BED-1FED-386A0209D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224" y="1014416"/>
            <a:ext cx="9653249" cy="167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INTERNAL VS EXTERNAL IDEOLOGIES CONNECTIONS PREDICTED</a:t>
            </a:r>
            <a:endParaRPr lang="en-IN" sz="7200" b="1" dirty="0">
              <a:solidFill>
                <a:schemeClr val="tx1"/>
              </a:solidFill>
            </a:endParaRPr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EC7603B2-E670-76B4-DF47-FA0FA7E6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38" y="2471742"/>
            <a:ext cx="5217062" cy="35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>
            <a:extLst>
              <a:ext uri="{FF2B5EF4-FFF2-40B4-BE49-F238E27FC236}">
                <a16:creationId xmlns:a16="http://schemas.microsoft.com/office/drawing/2014/main" id="{724E411D-8173-E7A5-E8E4-D95FE9CD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686037"/>
            <a:ext cx="5852773" cy="301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50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14" name="Google Shape;114;p2" descr="Pins pinned on a white surface and connecting a black thread"/>
          <p:cNvPicPr preferRelativeResize="0"/>
          <p:nvPr/>
        </p:nvPicPr>
        <p:blipFill rotWithShape="1">
          <a:blip r:embed="rId3">
            <a:alphaModFix/>
          </a:blip>
          <a:srcRect l="12346" r="42263" b="-2"/>
          <a:stretch/>
        </p:blipFill>
        <p:spPr>
          <a:xfrm>
            <a:off x="20" y="-1"/>
            <a:ext cx="466342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5248656" y="914400"/>
            <a:ext cx="6651244" cy="13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none" strike="noStrike" dirty="0">
                <a:latin typeface="Calibri"/>
                <a:ea typeface="Calibri"/>
                <a:cs typeface="Calibri"/>
                <a:sym typeface="Calibri"/>
              </a:rPr>
              <a:t>OBJECTIVE :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dirty="0">
                <a:latin typeface="Calibri"/>
                <a:ea typeface="Calibri"/>
                <a:cs typeface="Calibri"/>
                <a:sym typeface="Calibri"/>
              </a:rPr>
              <a:t>EXPLORE </a:t>
            </a:r>
            <a:r>
              <a:rPr lang="en-US" sz="2000" b="1" i="0" u="none" strike="noStrik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RADICALIZATION</a:t>
            </a:r>
            <a:r>
              <a:rPr lang="en-US" sz="2000" b="1" i="0" u="none" strike="noStrik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i="0" u="none" strike="noStrike" dirty="0">
                <a:latin typeface="Calibri"/>
                <a:ea typeface="Calibri"/>
                <a:cs typeface="Calibri"/>
                <a:sym typeface="Calibri"/>
              </a:rPr>
              <a:t>NETWORKS BY ANALYZING THE CONNECTIONS, INFLUENCE, AND STRUCTURE OF INDIVIDUALS WITHIN RADICALIZED GROUPS</a:t>
            </a:r>
            <a:r>
              <a:rPr lang="en-US" sz="2000" b="0" i="0" u="none" strike="noStrike" dirty="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2000" b="0" i="0" u="none" strike="noStrike" dirty="0"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body" idx="1"/>
          </p:nvPr>
        </p:nvSpPr>
        <p:spPr>
          <a:xfrm>
            <a:off x="5248656" y="2569464"/>
            <a:ext cx="6651244" cy="39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 i="0" u="none" strike="noStrike">
                <a:latin typeface="Calibri"/>
                <a:ea typeface="Calibri"/>
                <a:cs typeface="Calibri"/>
                <a:sym typeface="Calibri"/>
              </a:rPr>
              <a:t>Key Questions:</a:t>
            </a:r>
            <a:endParaRPr sz="2400" b="0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Who are the most central and influential individuals in radicalization networks?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How do individuals cluster and form sub-groups within networks?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What are the most common pathways of radicalization based on network structures?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Can network properties help in identifying early indicators of radicalization?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"/>
          <p:cNvCxnSpPr/>
          <p:nvPr/>
        </p:nvCxnSpPr>
        <p:spPr>
          <a:xfrm>
            <a:off x="5346871" y="722376"/>
            <a:ext cx="16383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3FB3C4E8-32EC-9266-FC48-2BF315CE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7881c0cd2_0_0">
            <a:extLst>
              <a:ext uri="{FF2B5EF4-FFF2-40B4-BE49-F238E27FC236}">
                <a16:creationId xmlns:a16="http://schemas.microsoft.com/office/drawing/2014/main" id="{3AADC893-299B-2175-5BDF-42AA92A6C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b="1" i="0" dirty="0">
                <a:latin typeface="Calibri" panose="020F0502020204030204" pitchFamily="34" charset="0"/>
                <a:cs typeface="Calibri" panose="020F0502020204030204" pitchFamily="34" charset="0"/>
              </a:rPr>
              <a:t>CHECKING CROSS IDEOLOGY CONNECTIONS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85725E-E664-134B-5BB0-ABA4F8CC5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69154"/>
              </p:ext>
            </p:extLst>
          </p:nvPr>
        </p:nvGraphicFramePr>
        <p:xfrm>
          <a:off x="799965" y="2145842"/>
          <a:ext cx="3561970" cy="3669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0985">
                  <a:extLst>
                    <a:ext uri="{9D8B030D-6E8A-4147-A177-3AD203B41FA5}">
                      <a16:colId xmlns:a16="http://schemas.microsoft.com/office/drawing/2014/main" val="2498510315"/>
                    </a:ext>
                  </a:extLst>
                </a:gridCol>
                <a:gridCol w="1780985">
                  <a:extLst>
                    <a:ext uri="{9D8B030D-6E8A-4147-A177-3AD203B41FA5}">
                      <a16:colId xmlns:a16="http://schemas.microsoft.com/office/drawing/2014/main" val="1420213414"/>
                    </a:ext>
                  </a:extLst>
                </a:gridCol>
              </a:tblGrid>
              <a:tr h="61159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TOP 5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# 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11440"/>
                  </a:ext>
                </a:extLst>
              </a:tr>
              <a:tr h="611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5508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29512"/>
                  </a:ext>
                </a:extLst>
              </a:tr>
              <a:tr h="611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12110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241478"/>
                  </a:ext>
                </a:extLst>
              </a:tr>
              <a:tr h="611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3847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89660"/>
                  </a:ext>
                </a:extLst>
              </a:tr>
              <a:tr h="611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313999"/>
                  </a:ext>
                </a:extLst>
              </a:tr>
              <a:tr h="61159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8188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9061675-DDA6-280D-49B5-6CBE7D8B8E6C}"/>
              </a:ext>
            </a:extLst>
          </p:cNvPr>
          <p:cNvSpPr txBox="1"/>
          <p:nvPr/>
        </p:nvSpPr>
        <p:spPr>
          <a:xfrm>
            <a:off x="4695568" y="2042345"/>
            <a:ext cx="669646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5508 </a:t>
            </a:r>
            <a:r>
              <a:rPr lang="en-US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(Black Nationalist/</a:t>
            </a:r>
            <a:r>
              <a:rPr lang="en-US" sz="22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Separist</a:t>
            </a:r>
            <a:r>
              <a:rPr lang="en-US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lang="en-US" sz="2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 12110 </a:t>
            </a:r>
            <a:r>
              <a:rPr lang="en-US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(Anti-Abortion)</a:t>
            </a:r>
            <a:r>
              <a:rPr lang="en-US" sz="2200" i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endParaRPr lang="en-US" sz="22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Why They Are Dangerous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endParaRPr lang="en-US" sz="2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 bridge ideologically distinct groups, enabling the exchange of tactics, resources, and narratives.</a:t>
            </a:r>
          </a:p>
          <a:p>
            <a:pPr marL="342900" indent="-342900" algn="l">
              <a:buFontTx/>
              <a:buChar char="-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This cross-pollination can lead to new hybrid extremist ideologies, making counterterrorism efforts more challenging.</a:t>
            </a:r>
          </a:p>
        </p:txBody>
      </p:sp>
    </p:spTree>
    <p:extLst>
      <p:ext uri="{BB962C8B-B14F-4D97-AF65-F5344CB8AC3E}">
        <p14:creationId xmlns:p14="http://schemas.microsoft.com/office/powerpoint/2010/main" val="151185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1CC85927-2073-7ED2-296F-01DDC822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AB39F0C9-C13F-7CA9-4EA5-BEDC66882361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6E650D92-E88A-9B92-9B1B-32C4E961AD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175" y="1243018"/>
            <a:ext cx="3618195" cy="500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IN" b="1" dirty="0">
                <a:solidFill>
                  <a:schemeClr val="tx1"/>
                </a:solidFill>
              </a:rPr>
              <a:t>TWO EXTREMISTS, TWO</a:t>
            </a:r>
            <a:br>
              <a:rPr lang="en-IN" b="1" dirty="0">
                <a:solidFill>
                  <a:schemeClr val="tx1"/>
                </a:solidFill>
              </a:rPr>
            </a:br>
            <a:r>
              <a:rPr lang="en-IN" b="1" dirty="0">
                <a:solidFill>
                  <a:schemeClr val="tx1"/>
                </a:solidFill>
              </a:rPr>
              <a:t>JOURNEYS</a:t>
            </a:r>
            <a:br>
              <a:rPr lang="en-IN" b="1" dirty="0">
                <a:solidFill>
                  <a:schemeClr val="tx1"/>
                </a:solidFill>
              </a:rPr>
            </a:br>
            <a:br>
              <a:rPr lang="en-IN" b="1" dirty="0">
                <a:solidFill>
                  <a:schemeClr val="tx1"/>
                </a:solidFill>
              </a:rPr>
            </a:br>
            <a:r>
              <a:rPr lang="en-IN" b="1" dirty="0">
                <a:solidFill>
                  <a:schemeClr val="tx1"/>
                </a:solidFill>
              </a:rPr>
              <a:t>1115 VS 1121</a:t>
            </a:r>
            <a:br>
              <a:rPr lang="en-IN" b="1" dirty="0">
                <a:solidFill>
                  <a:schemeClr val="tx1"/>
                </a:solidFill>
              </a:rPr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11" name="Graphic 10" descr="Internet with solid fill">
            <a:extLst>
              <a:ext uri="{FF2B5EF4-FFF2-40B4-BE49-F238E27FC236}">
                <a16:creationId xmlns:a16="http://schemas.microsoft.com/office/drawing/2014/main" id="{C8252F6A-F03A-EAAF-1639-CC7D56D8D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4305" y="674297"/>
            <a:ext cx="666212" cy="723093"/>
          </a:xfrm>
          <a:prstGeom prst="rect">
            <a:avLst/>
          </a:prstGeom>
        </p:spPr>
      </p:pic>
      <p:pic>
        <p:nvPicPr>
          <p:cNvPr id="13" name="Graphic 12" descr="Golf with solid fill">
            <a:extLst>
              <a:ext uri="{FF2B5EF4-FFF2-40B4-BE49-F238E27FC236}">
                <a16:creationId xmlns:a16="http://schemas.microsoft.com/office/drawing/2014/main" id="{7B105C96-6707-0625-C094-C49A7276F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4670" y="909912"/>
            <a:ext cx="666212" cy="66621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FFE77-ECF0-41BB-5B12-ED42CACA9BC8}"/>
              </a:ext>
            </a:extLst>
          </p:cNvPr>
          <p:cNvSpPr/>
          <p:nvPr/>
        </p:nvSpPr>
        <p:spPr>
          <a:xfrm>
            <a:off x="3875370" y="1664494"/>
            <a:ext cx="3886200" cy="41576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tx1"/>
                </a:solidFill>
              </a:rPr>
              <a:t>Radicalized in person (mosques, extremist hubs) 🏛️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No prior criminal record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Age: 24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Country: Somalia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Took 9 years to fully radicalize ⏳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Target: General public, ideological enemies 🎯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E2CB69-F4B8-F8E9-89F9-BB0077E5FE95}"/>
              </a:ext>
            </a:extLst>
          </p:cNvPr>
          <p:cNvSpPr/>
          <p:nvPr/>
        </p:nvSpPr>
        <p:spPr>
          <a:xfrm>
            <a:off x="8048625" y="1664494"/>
            <a:ext cx="3886200" cy="41576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tx1"/>
                </a:solidFill>
              </a:rPr>
              <a:t>Radicalized online (conspiracy theories, social media) 🌐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Criminal past ⚠️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Age:18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Country: Somalia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Took only 5 years to escalate ⏳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Target: Government institutions 🎯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79431-6021-3194-334B-82D0F00E0915}"/>
              </a:ext>
            </a:extLst>
          </p:cNvPr>
          <p:cNvSpPr txBox="1"/>
          <p:nvPr/>
        </p:nvSpPr>
        <p:spPr>
          <a:xfrm>
            <a:off x="4012677" y="871538"/>
            <a:ext cx="3768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1115 (Jihadist) </a:t>
            </a:r>
          </a:p>
          <a:p>
            <a:pPr algn="ctr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6FF40-2DB5-58D9-5F8E-C3D9C97B3764}"/>
              </a:ext>
            </a:extLst>
          </p:cNvPr>
          <p:cNvSpPr txBox="1"/>
          <p:nvPr/>
        </p:nvSpPr>
        <p:spPr>
          <a:xfrm>
            <a:off x="8048626" y="871538"/>
            <a:ext cx="3768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/>
              <a:t>1121 (Jihadist) </a:t>
            </a:r>
          </a:p>
        </p:txBody>
      </p:sp>
    </p:spTree>
    <p:extLst>
      <p:ext uri="{BB962C8B-B14F-4D97-AF65-F5344CB8AC3E}">
        <p14:creationId xmlns:p14="http://schemas.microsoft.com/office/powerpoint/2010/main" val="2864748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5A444689-E4F3-243D-B487-7CCE8664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g3315f3644d0_3_1">
            <a:extLst>
              <a:ext uri="{FF2B5EF4-FFF2-40B4-BE49-F238E27FC236}">
                <a16:creationId xmlns:a16="http://schemas.microsoft.com/office/drawing/2014/main" id="{A1475AC7-AA09-C70C-021D-F4605F9408B9}"/>
              </a:ext>
            </a:extLst>
          </p:cNvPr>
          <p:cNvCxnSpPr/>
          <p:nvPr/>
        </p:nvCxnSpPr>
        <p:spPr>
          <a:xfrm>
            <a:off x="800100" y="723900"/>
            <a:ext cx="1524000" cy="0"/>
          </a:xfrm>
          <a:prstGeom prst="straightConnector1">
            <a:avLst/>
          </a:prstGeom>
          <a:noFill/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3315f3644d0_3_1">
            <a:extLst>
              <a:ext uri="{FF2B5EF4-FFF2-40B4-BE49-F238E27FC236}">
                <a16:creationId xmlns:a16="http://schemas.microsoft.com/office/drawing/2014/main" id="{D2DB3C7A-673A-D1B8-34ED-B307F2F54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175" y="1243018"/>
            <a:ext cx="3618195" cy="500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IN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DO EXTREMISTS TARGET?</a:t>
            </a:r>
            <a:br>
              <a:rPr lang="en-IN" b="1" dirty="0">
                <a:solidFill>
                  <a:schemeClr val="tx1"/>
                </a:solidFill>
              </a:rPr>
            </a:br>
            <a:br>
              <a:rPr lang="en-IN" b="1" dirty="0">
                <a:solidFill>
                  <a:schemeClr val="tx1"/>
                </a:solidFill>
              </a:rPr>
            </a:br>
            <a:r>
              <a:rPr lang="en-IN" sz="32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Bipartite n/w of extremists and plots</a:t>
            </a:r>
            <a:br>
              <a:rPr lang="en-IN" b="1" dirty="0">
                <a:solidFill>
                  <a:schemeClr val="tx1"/>
                </a:solidFill>
              </a:rPr>
            </a:b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399C415-380B-C5AC-69C1-BA37694E9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594644"/>
              </p:ext>
            </p:extLst>
          </p:nvPr>
        </p:nvGraphicFramePr>
        <p:xfrm>
          <a:off x="4000500" y="1057275"/>
          <a:ext cx="7429500" cy="2786064"/>
        </p:xfrm>
        <a:graphic>
          <a:graphicData uri="http://schemas.openxmlformats.org/drawingml/2006/table">
            <a:tbl>
              <a:tblPr firstRow="1" bandRow="1">
                <a:tableStyleId>{5D1E113F-A93A-4DC2-BD53-A3CBC29FF004}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3530090366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28932118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260112067"/>
                    </a:ext>
                  </a:extLst>
                </a:gridCol>
              </a:tblGrid>
              <a:tr h="430682">
                <a:tc>
                  <a:txBody>
                    <a:bodyPr/>
                    <a:lstStyle/>
                    <a:p>
                      <a:r>
                        <a:rPr lang="en-US" sz="1800" b="1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Threat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Key Attackers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932022"/>
                  </a:ext>
                </a:extLst>
              </a:tr>
              <a:tr h="549490"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👥 Private Citizens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🔴 High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Various Groups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05999"/>
                  </a:ext>
                </a:extLst>
              </a:tr>
              <a:tr h="601964"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🏛️ Government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🟠 Medium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Jihadists, Militias, Conspiracy Theorists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0654"/>
                  </a:ext>
                </a:extLst>
              </a:tr>
              <a:tr h="601964"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🚔 Police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🟠 Medium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White Supremacists, Militias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18452"/>
                  </a:ext>
                </a:extLst>
              </a:tr>
              <a:tr h="601964"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🏢 Businesses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🟡 Low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Environmental Groups,</a:t>
                      </a:r>
                    </a:p>
                    <a:p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Animal Right Groups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763765"/>
                  </a:ext>
                </a:extLst>
              </a:tr>
            </a:tbl>
          </a:graphicData>
        </a:graphic>
      </p:graphicFrame>
      <p:sp>
        <p:nvSpPr>
          <p:cNvPr id="19" name="Google Shape;206;p9">
            <a:extLst>
              <a:ext uri="{FF2B5EF4-FFF2-40B4-BE49-F238E27FC236}">
                <a16:creationId xmlns:a16="http://schemas.microsoft.com/office/drawing/2014/main" id="{E0E3DF3A-798E-2E1D-FF5B-96379E714453}"/>
              </a:ext>
            </a:extLst>
          </p:cNvPr>
          <p:cNvSpPr/>
          <p:nvPr/>
        </p:nvSpPr>
        <p:spPr>
          <a:xfrm>
            <a:off x="3875370" y="4043364"/>
            <a:ext cx="7554630" cy="1972806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41B1A-16D5-C7A8-7774-CCB555515246}"/>
              </a:ext>
            </a:extLst>
          </p:cNvPr>
          <p:cNvSpPr txBox="1"/>
          <p:nvPr/>
        </p:nvSpPr>
        <p:spPr>
          <a:xfrm>
            <a:off x="3893115" y="4087437"/>
            <a:ext cx="7554630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1400"/>
              </a:spcBef>
              <a:spcAft>
                <a:spcPts val="400"/>
              </a:spcAft>
            </a:pPr>
            <a:r>
              <a:rPr lang="en-IN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Overlap of Extremist Ideologies</a:t>
            </a:r>
            <a:endParaRPr lang="en-IN" b="0" i="0" u="none" strike="noStrike" dirty="0">
              <a:solidFill>
                <a:schemeClr val="tx1"/>
              </a:solidFill>
              <a:effectLst/>
            </a:endParaRPr>
          </a:p>
          <a:p>
            <a:pPr algn="l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Private Citizens, Government, and Police</a:t>
            </a: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attacked by the most </a:t>
            </a:r>
            <a:r>
              <a:rPr lang="en-IN" sz="16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ideologically diverse groups</a:t>
            </a: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Suggests that while extremists have </a:t>
            </a:r>
            <a:r>
              <a:rPr lang="en-IN" sz="16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motivations</a:t>
            </a: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they perceive </a:t>
            </a:r>
            <a:r>
              <a:rPr lang="en-IN" sz="16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enemies</a:t>
            </a: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7881c0cd2_0_101"/>
          <p:cNvSpPr txBox="1">
            <a:spLocks noGrp="1"/>
          </p:cNvSpPr>
          <p:nvPr>
            <p:ph type="title"/>
          </p:nvPr>
        </p:nvSpPr>
        <p:spPr>
          <a:xfrm>
            <a:off x="700625" y="914400"/>
            <a:ext cx="10691400" cy="53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highlight>
                  <a:srgbClr val="1E1E1E"/>
                </a:highlight>
              </a:rPr>
              <a:t>Bipartite Network basis on plots</a:t>
            </a:r>
            <a:endParaRPr sz="3100">
              <a:highlight>
                <a:srgbClr val="1E1E1E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13D95-2102-673C-310C-0F0E5F38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73750"/>
            <a:ext cx="7772400" cy="53929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7881c0cd2_0_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CONCLUSION</a:t>
            </a:r>
            <a:endParaRPr b="1" dirty="0"/>
          </a:p>
        </p:txBody>
      </p:sp>
      <p:sp>
        <p:nvSpPr>
          <p:cNvPr id="308" name="Google Shape;308;g337881c0cd2_0_115"/>
          <p:cNvSpPr txBox="1">
            <a:spLocks noGrp="1"/>
          </p:cNvSpPr>
          <p:nvPr>
            <p:ph type="body" idx="1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b="1" u="sng" dirty="0"/>
              <a:t>Early Detection is Critical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Network properties can help identify early indicators of radicalization, allowing proactive intervention.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High-degree &amp; high-betweenness individuals should be priority targets for monitoring &amp; disruption.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Future Radicalization Trends Can Be Predicted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Using network metrics like Jaccard similarity and centrality scores</a:t>
            </a:r>
            <a:r>
              <a:rPr lang="en-US" sz="1600" dirty="0"/>
              <a:t>, we can predict </a:t>
            </a:r>
            <a:r>
              <a:rPr lang="en-US" sz="1600" b="1" dirty="0"/>
              <a:t>future extremist recruiters and reconnections</a:t>
            </a:r>
            <a:r>
              <a:rPr lang="en-US" sz="1600" dirty="0"/>
              <a:t> after network disruption.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enables a </a:t>
            </a:r>
            <a:r>
              <a:rPr lang="en-US" sz="1600" b="1" dirty="0"/>
              <a:t>data-driven approach to counter-extremism strategies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B0701422-D600-42CF-8629-DF839086E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7881c0cd2_0_115">
            <a:extLst>
              <a:ext uri="{FF2B5EF4-FFF2-40B4-BE49-F238E27FC236}">
                <a16:creationId xmlns:a16="http://schemas.microsoft.com/office/drawing/2014/main" id="{E907EAF1-5BA5-6104-A2F2-26CEEA50A0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APPENDIX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1817297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7881c0cd2_0_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Identifying Future Extremist Recruiters</a:t>
            </a:r>
            <a:endParaRPr dirty="0"/>
          </a:p>
        </p:txBody>
      </p:sp>
      <p:pic>
        <p:nvPicPr>
          <p:cNvPr id="264" name="Google Shape;264;g337881c0cd2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35" y="1612500"/>
            <a:ext cx="4479807" cy="43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37881c0cd2_0_58"/>
          <p:cNvSpPr txBox="1"/>
          <p:nvPr/>
        </p:nvSpPr>
        <p:spPr>
          <a:xfrm>
            <a:off x="8494775" y="2395325"/>
            <a:ext cx="3103500" cy="28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Avg. Degree centrality of N/W: 0.00135</a:t>
            </a:r>
            <a:endParaRPr sz="20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Top 5% Betweenness centrality: 3.64e-05</a:t>
            </a:r>
            <a:endParaRPr sz="20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Avg. Eigenvector centrality: 0.0016</a:t>
            </a:r>
            <a:endParaRPr sz="20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7881c0cd2_0_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highlight>
                  <a:srgbClr val="1E1E1E"/>
                </a:highlight>
              </a:rPr>
              <a:t>Checking Most Frequent Individuals in External Connections</a:t>
            </a:r>
            <a:endParaRPr sz="1800" b="1" dirty="0">
              <a:highlight>
                <a:srgbClr val="1E1E1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highlight>
                <a:srgbClr val="1E1E1E"/>
              </a:highlight>
            </a:endParaRPr>
          </a:p>
        </p:txBody>
      </p:sp>
      <p:pic>
        <p:nvPicPr>
          <p:cNvPr id="272" name="Google Shape;272;g337881c0cd2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950" y="2222100"/>
            <a:ext cx="38481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37881c0cd2_0_70"/>
          <p:cNvSpPr txBox="1"/>
          <p:nvPr/>
        </p:nvSpPr>
        <p:spPr>
          <a:xfrm>
            <a:off x="824675" y="1605975"/>
            <a:ext cx="7181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5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Top 10 Individuals forming the most cross-Ideological Links</a:t>
            </a:r>
            <a:endParaRPr/>
          </a:p>
        </p:txBody>
      </p:sp>
      <p:sp>
        <p:nvSpPr>
          <p:cNvPr id="274" name="Google Shape;274;g337881c0cd2_0_70"/>
          <p:cNvSpPr txBox="1"/>
          <p:nvPr/>
        </p:nvSpPr>
        <p:spPr>
          <a:xfrm>
            <a:off x="5740800" y="2398600"/>
            <a:ext cx="5521200" cy="17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5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Ideologies of Key Extremists:</a:t>
            </a:r>
            <a:endParaRPr sz="1455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5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5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Node		Ideology</a:t>
            </a:r>
            <a:endParaRPr sz="1455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5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2057			Jihadist</a:t>
            </a:r>
            <a:endParaRPr sz="1455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5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10207		Militia/Soveriegn Citizen/ Anti-Government</a:t>
            </a:r>
            <a:endParaRPr sz="1455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7881c0cd2_0_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highlight>
                  <a:srgbClr val="1E1E1E"/>
                </a:highlight>
              </a:rPr>
              <a:t>Focus on top 2 extremists</a:t>
            </a:r>
            <a:endParaRPr sz="1800" b="1" dirty="0">
              <a:highlight>
                <a:srgbClr val="1E1E1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highlight>
                <a:srgbClr val="1E1E1E"/>
              </a:highlight>
            </a:endParaRPr>
          </a:p>
        </p:txBody>
      </p:sp>
      <p:pic>
        <p:nvPicPr>
          <p:cNvPr id="281" name="Google Shape;281;g337881c0cd2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4500"/>
            <a:ext cx="5435999" cy="361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7881c0cd2_0_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highlight>
                  <a:srgbClr val="1E1E1E"/>
                </a:highlight>
              </a:rPr>
              <a:t>EDA on top plots categories</a:t>
            </a:r>
            <a:endParaRPr sz="3100">
              <a:highlight>
                <a:srgbClr val="1E1E1E"/>
              </a:highlight>
            </a:endParaRPr>
          </a:p>
        </p:txBody>
      </p:sp>
      <p:pic>
        <p:nvPicPr>
          <p:cNvPr id="294" name="Google Shape;294;g337881c0cd2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4500"/>
            <a:ext cx="11887201" cy="219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24" name="Google Shape;124;p3" descr="Dataset Icon Images - Free Download on Freepik"/>
          <p:cNvPicPr preferRelativeResize="0"/>
          <p:nvPr/>
        </p:nvPicPr>
        <p:blipFill rotWithShape="1">
          <a:blip r:embed="rId3">
            <a:alphaModFix/>
          </a:blip>
          <a:srcRect t="929" r="1" b="809"/>
          <a:stretch/>
        </p:blipFill>
        <p:spPr>
          <a:xfrm>
            <a:off x="599821" y="2870200"/>
            <a:ext cx="3024378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704087" y="1121780"/>
            <a:ext cx="3095616" cy="192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DATASET OVERVIEW</a:t>
            </a:r>
            <a:endParaRPr dirty="0"/>
          </a:p>
        </p:txBody>
      </p:sp>
      <p:sp>
        <p:nvSpPr>
          <p:cNvPr id="126" name="Google Shape;126;p3"/>
          <p:cNvSpPr txBox="1">
            <a:spLocks noGrp="1"/>
          </p:cNvSpPr>
          <p:nvPr>
            <p:ph type="body" idx="1"/>
          </p:nvPr>
        </p:nvSpPr>
        <p:spPr>
          <a:xfrm>
            <a:off x="3799703" y="1155652"/>
            <a:ext cx="7634859" cy="500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b="1" i="0" u="none" strike="noStrike">
                <a:latin typeface="Calibri"/>
                <a:ea typeface="Calibri"/>
                <a:cs typeface="Calibri"/>
                <a:sym typeface="Calibri"/>
              </a:rPr>
              <a:t>PIRUS : </a:t>
            </a:r>
            <a:r>
              <a:rPr lang="en-US" sz="2300" i="0" u="none" strike="noStrike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ublicly available dataset Developed by the National Consortium for </a:t>
            </a: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b="0" i="0" u="none" strike="noStrike">
                <a:latin typeface="Calibri"/>
                <a:ea typeface="Calibri"/>
                <a:cs typeface="Calibri"/>
                <a:sym typeface="Calibri"/>
              </a:rPr>
              <a:t>It contains </a:t>
            </a:r>
            <a:r>
              <a:rPr lang="en-US" sz="2300" i="0" u="none" strike="noStrike">
                <a:latin typeface="Calibri"/>
                <a:ea typeface="Calibri"/>
                <a:cs typeface="Calibri"/>
                <a:sym typeface="Calibri"/>
              </a:rPr>
              <a:t>detailed information on </a:t>
            </a:r>
            <a:r>
              <a:rPr lang="en-US" sz="2300" b="1" i="0" u="none" strike="noStrike">
                <a:latin typeface="Calibri"/>
                <a:ea typeface="Calibri"/>
                <a:cs typeface="Calibri"/>
                <a:sym typeface="Calibri"/>
              </a:rPr>
              <a:t>radicalized individuals in the U.S.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b="0" i="0" u="none" strike="noStrike">
                <a:latin typeface="Calibri"/>
                <a:ea typeface="Calibri"/>
                <a:cs typeface="Calibri"/>
                <a:sym typeface="Calibri"/>
              </a:rPr>
              <a:t>Data from </a:t>
            </a:r>
            <a:r>
              <a:rPr lang="en-US" sz="2300" b="1" i="0" u="none" strike="noStrike">
                <a:latin typeface="Calibri"/>
                <a:ea typeface="Calibri"/>
                <a:cs typeface="Calibri"/>
                <a:sym typeface="Calibri"/>
              </a:rPr>
              <a:t>1948 to the present</a:t>
            </a:r>
            <a:endParaRPr sz="2300" b="1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Demographic details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 of individuals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Their </a:t>
            </a: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ideological affiliations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 </a:t>
            </a: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radicalization process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 they underwent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Their </a:t>
            </a: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criminal activities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3"/>
          <p:cNvCxnSpPr/>
          <p:nvPr/>
        </p:nvCxnSpPr>
        <p:spPr>
          <a:xfrm>
            <a:off x="804672" y="723900"/>
            <a:ext cx="10588752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3"/>
          <p:cNvCxnSpPr/>
          <p:nvPr/>
        </p:nvCxnSpPr>
        <p:spPr>
          <a:xfrm>
            <a:off x="809065" y="6145599"/>
            <a:ext cx="1058283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3"/>
          <p:cNvSpPr txBox="1"/>
          <p:nvPr/>
        </p:nvSpPr>
        <p:spPr>
          <a:xfrm>
            <a:off x="804672" y="6239879"/>
            <a:ext cx="10671945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PIRUS</a:t>
            </a: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Profiles of Individual Radicalization in the United States</a:t>
            </a:r>
            <a:endParaRPr sz="12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r>
              <a:rPr lang="en-US" sz="1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of Terrorism and Responses to Terrorism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167030f21_0_13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highlight>
                  <a:srgbClr val="1E1E1E"/>
                </a:highlight>
              </a:rPr>
              <a:t>Prediction Parameter Jaccard Coeff</a:t>
            </a:r>
            <a:endParaRPr sz="2200">
              <a:highlight>
                <a:srgbClr val="1E1E1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00"/>
          </a:p>
        </p:txBody>
      </p:sp>
      <p:pic>
        <p:nvPicPr>
          <p:cNvPr id="254" name="Google Shape;254;g33167030f2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425" y="2450450"/>
            <a:ext cx="5619051" cy="35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3167030f21_0_13"/>
          <p:cNvSpPr txBox="1"/>
          <p:nvPr/>
        </p:nvSpPr>
        <p:spPr>
          <a:xfrm>
            <a:off x="0" y="0"/>
            <a:ext cx="109473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Predicting </a:t>
            </a:r>
            <a:r>
              <a:rPr lang="en-US" sz="4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Future Extremist Recruiters(removed)</a:t>
            </a:r>
            <a:endParaRPr sz="4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tx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167030f21_0_1"/>
          <p:cNvSpPr txBox="1">
            <a:spLocks noGrp="1"/>
          </p:cNvSpPr>
          <p:nvPr>
            <p:ph type="title"/>
          </p:nvPr>
        </p:nvSpPr>
        <p:spPr>
          <a:xfrm>
            <a:off x="114685" y="100550"/>
            <a:ext cx="10691400" cy="130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highlight>
                  <a:srgbClr val="1E1E1E"/>
                </a:highlight>
              </a:rPr>
              <a:t>Predicting </a:t>
            </a:r>
            <a:r>
              <a:rPr lang="en-US"/>
              <a:t>Future Extremist Recruiters</a:t>
            </a:r>
            <a:endParaRPr sz="2200">
              <a:highlight>
                <a:srgbClr val="1E1E1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00"/>
          </a:p>
        </p:txBody>
      </p:sp>
      <p:pic>
        <p:nvPicPr>
          <p:cNvPr id="262" name="Google Shape;262;g33167030f2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225" y="1897050"/>
            <a:ext cx="65817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3167030f21_0_1"/>
          <p:cNvSpPr txBox="1"/>
          <p:nvPr/>
        </p:nvSpPr>
        <p:spPr>
          <a:xfrm>
            <a:off x="0" y="854475"/>
            <a:ext cx="5492100" cy="8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Link Prediction Summary &amp; Insights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Network Preparation: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Network Disruption: The original network was "broken" by removing high-degree and high-betweenness nodes.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Prediction on Non-Existing Links: We then built a weighted undirected graph from the surviving nodes and predicted potential links among those nodes that are not currently connected.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Methodology: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Link Prediction Metric: We used the Jaccard Coefficient, which measures neighborhood similarity (i.e., the ratio of shared to total neighbors), to score non-existing links.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Filtering: Only candidate links with a Jaccard Coefficient above the average were considered.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Key Results: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Average Jaccard Coefficient: 0.00016377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Filtered Predictions: 4,643 potential new links exceeded the average Jaccard score.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Node Frequency: Certain nodes appear frequently in these predictions (e.g., Node 1121 appears 46 times, Node 1115 35 times), indicating they are likely to form multiple new connections.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Major Insights: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Sparse Similarity: The very low average Jaccard score suggests that, after disruption, most node pairs share few common neighbors.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Central Connectors: Nodes that repeatedly appear in the filtered predictions likely act as critical connectors or hubs in the network.</a:t>
            </a: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FFFF"/>
                </a:solidFill>
              </a:rPr>
              <a:t>Strategic Focus: Focusing on these influential nodes can provide valuable insights into the network’s future evolution and may be key points for intervention.</a:t>
            </a:r>
            <a:endParaRPr dirty="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7881c0cd2_0_108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C0C0C0"/>
                </a:highlight>
              </a:rPr>
              <a:t>Bipartite N/W of Extremists and Plots</a:t>
            </a:r>
            <a:endParaRPr sz="31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pic>
        <p:nvPicPr>
          <p:cNvPr id="310" name="Google Shape;310;g337881c0cd2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2374500"/>
            <a:ext cx="4864444" cy="288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37881c0cd2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478" y="1680025"/>
            <a:ext cx="6732149" cy="42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37881c0cd2_0_108"/>
          <p:cNvSpPr txBox="1"/>
          <p:nvPr/>
        </p:nvSpPr>
        <p:spPr>
          <a:xfrm>
            <a:off x="736125" y="5773675"/>
            <a:ext cx="89958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tx1"/>
                </a:solidFill>
              </a:rPr>
              <a:t>Overlap of Extremist Ideologies</a:t>
            </a:r>
            <a:endParaRPr sz="1300" b="1">
              <a:solidFill>
                <a:schemeClr val="tx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 b="1">
                <a:solidFill>
                  <a:schemeClr val="tx1"/>
                </a:solidFill>
              </a:rPr>
              <a:t>Private Citizens, Government, and Police</a:t>
            </a:r>
            <a:r>
              <a:rPr lang="en-US" sz="1100">
                <a:solidFill>
                  <a:schemeClr val="tx1"/>
                </a:solidFill>
              </a:rPr>
              <a:t> are attacked by the most </a:t>
            </a:r>
            <a:r>
              <a:rPr lang="en-US" sz="1100" b="1">
                <a:solidFill>
                  <a:schemeClr val="tx1"/>
                </a:solidFill>
              </a:rPr>
              <a:t>ideologically diverse groups</a:t>
            </a:r>
            <a:r>
              <a:rPr lang="en-US" sz="1100">
                <a:solidFill>
                  <a:schemeClr val="tx1"/>
                </a:solidFill>
              </a:rPr>
              <a:t>.</a:t>
            </a:r>
            <a:endParaRPr sz="1100">
              <a:solidFill>
                <a:schemeClr val="tx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tx1"/>
                </a:solidFill>
              </a:rPr>
              <a:t>Suggests that while extremists have </a:t>
            </a:r>
            <a:r>
              <a:rPr lang="en-US" sz="1100" b="1">
                <a:solidFill>
                  <a:schemeClr val="tx1"/>
                </a:solidFill>
              </a:rPr>
              <a:t>different motivations</a:t>
            </a:r>
            <a:r>
              <a:rPr lang="en-US" sz="1100">
                <a:solidFill>
                  <a:schemeClr val="tx1"/>
                </a:solidFill>
              </a:rPr>
              <a:t>, they perceive </a:t>
            </a:r>
            <a:r>
              <a:rPr lang="en-US" sz="1100" b="1">
                <a:solidFill>
                  <a:schemeClr val="tx1"/>
                </a:solidFill>
              </a:rPr>
              <a:t>common enemies</a:t>
            </a:r>
            <a:r>
              <a:rPr lang="en-US" sz="1100">
                <a:solidFill>
                  <a:schemeClr val="tx1"/>
                </a:solidFill>
              </a:rPr>
              <a:t>.</a:t>
            </a:r>
            <a:endParaRPr sz="11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tx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7881c0cd2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GRAPH STATISTICS OVERVIEW</a:t>
            </a:r>
            <a:endParaRPr dirty="0"/>
          </a:p>
        </p:txBody>
      </p:sp>
      <p:graphicFrame>
        <p:nvGraphicFramePr>
          <p:cNvPr id="135" name="Google Shape;135;g337881c0cd2_0_0"/>
          <p:cNvGraphicFramePr/>
          <p:nvPr/>
        </p:nvGraphicFramePr>
        <p:xfrm>
          <a:off x="952500" y="1905000"/>
          <a:ext cx="10287000" cy="3169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Metric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Value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Nodes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4088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Edges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14355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Network Density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0.000859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communities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587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Largest Community Size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Average Node Degree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7.022994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Max Node Degree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A797E53A-8694-AD7B-81A6-3B6736A5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7881c0cd2_0_0">
            <a:extLst>
              <a:ext uri="{FF2B5EF4-FFF2-40B4-BE49-F238E27FC236}">
                <a16:creationId xmlns:a16="http://schemas.microsoft.com/office/drawing/2014/main" id="{929C6825-F4E4-B60F-BF9E-D77E6AC56A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9966" y="1457325"/>
            <a:ext cx="2729048" cy="437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OVERALL </a:t>
            </a:r>
            <a:b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b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Greedy modularity algorithm used to find communities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Google Shape;146;p5">
            <a:extLst>
              <a:ext uri="{FF2B5EF4-FFF2-40B4-BE49-F238E27FC236}">
                <a16:creationId xmlns:a16="http://schemas.microsoft.com/office/drawing/2014/main" id="{1B5CA957-9711-A6B6-E850-4A150F2E89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110" y="794327"/>
            <a:ext cx="7392690" cy="5320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724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814672FC-30D4-8F75-59C1-CB315DE8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7881c0cd2_0_0">
            <a:extLst>
              <a:ext uri="{FF2B5EF4-FFF2-40B4-BE49-F238E27FC236}">
                <a16:creationId xmlns:a16="http://schemas.microsoft.com/office/drawing/2014/main" id="{DDA34430-55C4-DBE6-17BE-CAE9D8C78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0300" y="812800"/>
            <a:ext cx="10691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KEY N/W COMPONENT :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LARGEST CONNECTED SUBGRAPH</a:t>
            </a:r>
            <a:endParaRPr sz="4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157;p6">
            <a:extLst>
              <a:ext uri="{FF2B5EF4-FFF2-40B4-BE49-F238E27FC236}">
                <a16:creationId xmlns:a16="http://schemas.microsoft.com/office/drawing/2014/main" id="{EDE16854-73ED-4D6F-315B-A7B7DA199C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44" y="1736436"/>
            <a:ext cx="10619664" cy="4308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17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1DDD4A43-2FA3-BCBB-F367-2F31FAD98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7881c0cd2_0_0">
            <a:extLst>
              <a:ext uri="{FF2B5EF4-FFF2-40B4-BE49-F238E27FC236}">
                <a16:creationId xmlns:a16="http://schemas.microsoft.com/office/drawing/2014/main" id="{6FE17002-D77E-F26C-397B-067978A09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0300" y="812800"/>
            <a:ext cx="106914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2-core Largest N/W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oogle Shape;164;g337881c0cd2_0_13">
            <a:extLst>
              <a:ext uri="{FF2B5EF4-FFF2-40B4-BE49-F238E27FC236}">
                <a16:creationId xmlns:a16="http://schemas.microsoft.com/office/drawing/2014/main" id="{1E9D84E4-082E-3751-FC16-0CECFAC809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86" y="1714098"/>
            <a:ext cx="10548578" cy="4331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74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B6989B01-0589-349E-3BEB-30A0C8C1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7881c0cd2_0_0">
            <a:extLst>
              <a:ext uri="{FF2B5EF4-FFF2-40B4-BE49-F238E27FC236}">
                <a16:creationId xmlns:a16="http://schemas.microsoft.com/office/drawing/2014/main" id="{0E3074D6-2D4B-D6C7-4736-EBD74F2992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2800" b="1" i="0" dirty="0"/>
              <a:t>DOES THE N/W COLLAPSE : </a:t>
            </a:r>
            <a:r>
              <a:rPr lang="en-US" sz="1600" b="1" i="0" dirty="0"/>
              <a:t>REMOVING KEY INDIVIDUALS (</a:t>
            </a:r>
            <a:r>
              <a:rPr lang="en-US" sz="1600" b="1" i="1" dirty="0"/>
              <a:t>BASED ON BETWEENNESS </a:t>
            </a:r>
            <a:r>
              <a:rPr lang="en-US" sz="1600" b="1" i="0" dirty="0"/>
              <a:t>)</a:t>
            </a:r>
            <a:r>
              <a:rPr lang="en-US" sz="3200" b="1" i="0" dirty="0"/>
              <a:t> </a:t>
            </a:r>
            <a:endParaRPr sz="2800" dirty="0"/>
          </a:p>
        </p:txBody>
      </p:sp>
      <p:graphicFrame>
        <p:nvGraphicFramePr>
          <p:cNvPr id="4" name="Google Shape;176;p7">
            <a:extLst>
              <a:ext uri="{FF2B5EF4-FFF2-40B4-BE49-F238E27FC236}">
                <a16:creationId xmlns:a16="http://schemas.microsoft.com/office/drawing/2014/main" id="{C4D4A5DA-E034-F3DF-CB1D-5F3374885389}"/>
              </a:ext>
            </a:extLst>
          </p:cNvPr>
          <p:cNvGraphicFramePr/>
          <p:nvPr/>
        </p:nvGraphicFramePr>
        <p:xfrm>
          <a:off x="799965" y="1917300"/>
          <a:ext cx="4974099" cy="38738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30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1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Before Removal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After Removal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% change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0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Nodes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4088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3721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10%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Edges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14355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9638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33%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1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of communities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587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915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55%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Largest Cluster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323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95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70%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Google Shape;175;p7">
            <a:extLst>
              <a:ext uri="{FF2B5EF4-FFF2-40B4-BE49-F238E27FC236}">
                <a16:creationId xmlns:a16="http://schemas.microsoft.com/office/drawing/2014/main" id="{6702D70D-74E9-3CCE-8B59-3891D34A23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936" y="1917300"/>
            <a:ext cx="4974099" cy="3873900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696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70587574-DE46-820A-F2DC-B18253CB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7881c0cd2_0_0">
            <a:extLst>
              <a:ext uri="{FF2B5EF4-FFF2-40B4-BE49-F238E27FC236}">
                <a16:creationId xmlns:a16="http://schemas.microsoft.com/office/drawing/2014/main" id="{54DF0047-3239-869B-EB8B-E2D29CC1D6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2800" b="1" i="0" dirty="0"/>
              <a:t>DOES THE N/W COLLAPSE : </a:t>
            </a:r>
            <a:r>
              <a:rPr lang="en-US" sz="1600" b="1" i="0" dirty="0"/>
              <a:t>REMOVING KEY INDIVIDUALS (</a:t>
            </a:r>
            <a:r>
              <a:rPr lang="en-US" sz="1600" b="1" i="1" dirty="0"/>
              <a:t>BETWEENNESS + DEGREE</a:t>
            </a:r>
            <a:r>
              <a:rPr lang="en-US" sz="1600" b="1" i="0" dirty="0"/>
              <a:t>)</a:t>
            </a:r>
            <a:r>
              <a:rPr lang="en-US" sz="3200" b="1" i="0" dirty="0"/>
              <a:t> </a:t>
            </a:r>
            <a:endParaRPr sz="2800" dirty="0"/>
          </a:p>
        </p:txBody>
      </p:sp>
      <p:graphicFrame>
        <p:nvGraphicFramePr>
          <p:cNvPr id="4" name="Google Shape;176;p7">
            <a:extLst>
              <a:ext uri="{FF2B5EF4-FFF2-40B4-BE49-F238E27FC236}">
                <a16:creationId xmlns:a16="http://schemas.microsoft.com/office/drawing/2014/main" id="{66B317CB-8860-0BEB-C9F1-5E2E6E595EC5}"/>
              </a:ext>
            </a:extLst>
          </p:cNvPr>
          <p:cNvGraphicFramePr/>
          <p:nvPr/>
        </p:nvGraphicFramePr>
        <p:xfrm>
          <a:off x="799965" y="1917300"/>
          <a:ext cx="4974099" cy="38738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30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1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Before Removal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After Removal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% change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0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Nodes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4088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3721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10%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Edges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14355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8589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40%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1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of communities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587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849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44%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Largest Cluster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323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119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63%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Google Shape;187;p8">
            <a:extLst>
              <a:ext uri="{FF2B5EF4-FFF2-40B4-BE49-F238E27FC236}">
                <a16:creationId xmlns:a16="http://schemas.microsoft.com/office/drawing/2014/main" id="{14A1037B-B123-F2DE-DD8F-E622483B2F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938" y="1917300"/>
            <a:ext cx="4767298" cy="387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297138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Words>6234</Words>
  <Application>Microsoft Macintosh PowerPoint</Application>
  <PresentationFormat>Widescreen</PresentationFormat>
  <Paragraphs>772</Paragraphs>
  <Slides>32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Open Sans</vt:lpstr>
      <vt:lpstr>Lustria</vt:lpstr>
      <vt:lpstr>Arial</vt:lpstr>
      <vt:lpstr>Calibri</vt:lpstr>
      <vt:lpstr>Courier New</vt:lpstr>
      <vt:lpstr>ChronicleVTI</vt:lpstr>
      <vt:lpstr>SOCIAL MEDIA ANALYTICS</vt:lpstr>
      <vt:lpstr>OBJECTIVE : EXPLORE RADICALIZATION NETWORKS BY ANALYZING THE CONNECTIONS, INFLUENCE, AND STRUCTURE OF INDIVIDUALS WITHIN RADICALIZED GROUPS. </vt:lpstr>
      <vt:lpstr>DATASET OVERVIEW</vt:lpstr>
      <vt:lpstr>GRAPH STATISTICS OVERVIEW</vt:lpstr>
      <vt:lpstr>OVERALL  NETWORK  Greedy modularity algorithm used to find communities</vt:lpstr>
      <vt:lpstr>KEY N/W COMPONENT : LARGEST CONNECTED SUBGRAPH</vt:lpstr>
      <vt:lpstr>2-core Largest N/W</vt:lpstr>
      <vt:lpstr>DOES THE N/W COLLAPSE : REMOVING KEY INDIVIDUALS (BASED ON BETWEENNESS ) </vt:lpstr>
      <vt:lpstr>DOES THE N/W COLLAPSE : REMOVING KEY INDIVIDUALS (BETWEENNESS + DEGREE) </vt:lpstr>
      <vt:lpstr>PowerPoint Presentation</vt:lpstr>
      <vt:lpstr>CAN RANDOM REMOVAL WORK?</vt:lpstr>
      <vt:lpstr>TRACKING THE SURVIVORS –  WHO REMAINS INFLUENTIAL</vt:lpstr>
      <vt:lpstr>WHICH COMMUNITIES WERE AFFECTED THE MOST ?</vt:lpstr>
      <vt:lpstr>CAN THE NETWORK REBUILD?</vt:lpstr>
      <vt:lpstr>PREDICTING FUTURE EXTREMIST RECRUITERS?</vt:lpstr>
      <vt:lpstr>IDENTIFYING FUTURE EXTREMIST RECRUITERS</vt:lpstr>
      <vt:lpstr>Key Takeaways</vt:lpstr>
      <vt:lpstr>PREDICTING FUTURE EXTREMIST RECRUITERS? </vt:lpstr>
      <vt:lpstr>INTERNAL VS EXTERNAL IDEOLOGIES CONNECTIONS PREDICTED</vt:lpstr>
      <vt:lpstr>CHECKING CROSS IDEOLOGY CONNECTIONS</vt:lpstr>
      <vt:lpstr>TWO EXTREMISTS, TWO JOURNEYS  1115 VS 1121 </vt:lpstr>
      <vt:lpstr>WHO DO EXTREMISTS TARGET?  Bipartite n/w of extremists and plots </vt:lpstr>
      <vt:lpstr>Bipartite Network basis on plots</vt:lpstr>
      <vt:lpstr>CONCLUSION</vt:lpstr>
      <vt:lpstr>APPENDIX</vt:lpstr>
      <vt:lpstr>Identifying Future Extremist Recruiters</vt:lpstr>
      <vt:lpstr>Checking Most Frequent Individuals in External Connections </vt:lpstr>
      <vt:lpstr>Focus on top 2 extremists </vt:lpstr>
      <vt:lpstr>EDA on top plots categories</vt:lpstr>
      <vt:lpstr>Prediction Parameter Jaccard Coeff </vt:lpstr>
      <vt:lpstr>Predicting Future Extremist Recruiters </vt:lpstr>
      <vt:lpstr>Bipartite N/W of Extremists and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Shukla, Gaurav</dc:creator>
  <cp:lastModifiedBy>dhruv29arora@gmail.com</cp:lastModifiedBy>
  <cp:revision>7</cp:revision>
  <dcterms:created xsi:type="dcterms:W3CDTF">2025-02-11T23:01:22Z</dcterms:created>
  <dcterms:modified xsi:type="dcterms:W3CDTF">2025-02-20T03:08:30Z</dcterms:modified>
</cp:coreProperties>
</file>